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7" r:id="rId3"/>
    <p:sldId id="257" r:id="rId4"/>
    <p:sldId id="259" r:id="rId5"/>
    <p:sldId id="260" r:id="rId6"/>
    <p:sldId id="262" r:id="rId7"/>
    <p:sldId id="264" r:id="rId8"/>
    <p:sldId id="276" r:id="rId9"/>
    <p:sldId id="269" r:id="rId10"/>
    <p:sldId id="270" r:id="rId11"/>
    <p:sldId id="271" r:id="rId12"/>
    <p:sldId id="272" r:id="rId13"/>
    <p:sldId id="273" r:id="rId14"/>
    <p:sldId id="275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617B"/>
    <a:srgbClr val="4DE1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AD3DBB-2756-42F4-8C50-8748889684DC}" type="datetimeFigureOut">
              <a:rPr lang="en-US"/>
              <a:pPr>
                <a:defRPr/>
              </a:pPr>
              <a:t>7/27/2011</a:t>
            </a:fld>
            <a:endParaRPr 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B28BAD-7656-4EF6-94F9-99860F501B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5DE6E7-FA02-487A-8311-78494E852CF1}" type="datetimeFigureOut">
              <a:rPr lang="en-US"/>
              <a:pPr>
                <a:defRPr/>
              </a:pPr>
              <a:t>7/27/2011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B63463-2EC5-484F-9369-E4133B5446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DC9D50-83F2-4598-AC36-78F1F7F48ADF}" type="datetimeFigureOut">
              <a:rPr lang="en-US"/>
              <a:pPr>
                <a:defRPr/>
              </a:pPr>
              <a:t>7/27/2011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114903-9D23-48CF-94CA-2FE4390212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F7806B-00FE-4FDD-A7BA-25A19F666016}" type="datetimeFigureOut">
              <a:rPr lang="en-US"/>
              <a:pPr>
                <a:defRPr/>
              </a:pPr>
              <a:t>7/27/2011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F11A46-29CA-4D7C-BBA4-596AC93EBE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80336D-B7D6-4966-87DC-F37549EFC4C1}" type="datetimeFigureOut">
              <a:rPr lang="en-US"/>
              <a:pPr>
                <a:defRPr/>
              </a:pPr>
              <a:t>7/27/2011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044BF4-F1C5-4766-955E-DF8B524ABD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DA6E86-DE5A-40A3-8B1B-4A26AAEFB656}" type="datetimeFigureOut">
              <a:rPr lang="en-US"/>
              <a:pPr>
                <a:defRPr/>
              </a:pPr>
              <a:t>7/27/2011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896846-8C17-44D9-9382-CED6215FA4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3F47AA-B0E1-4655-A3FA-32A8E2A63C7B}" type="datetimeFigureOut">
              <a:rPr lang="en-US"/>
              <a:pPr>
                <a:defRPr/>
              </a:pPr>
              <a:t>7/27/2011</a:t>
            </a:fld>
            <a:endParaRPr lang="en-US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E0EDF2-C8AF-4404-ABDF-2BF999D41F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E3048C-095B-48AD-9184-54BE0E99408F}" type="datetimeFigureOut">
              <a:rPr lang="en-US"/>
              <a:pPr>
                <a:defRPr/>
              </a:pPr>
              <a:t>7/27/2011</a:t>
            </a:fld>
            <a:endParaRPr lang="en-US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DDE8CD-7B96-44A3-89F9-9984596ADA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22FC3F-9587-4CAA-A5B2-BECB52B7A5D9}" type="datetimeFigureOut">
              <a:rPr lang="en-US"/>
              <a:pPr>
                <a:defRPr/>
              </a:pPr>
              <a:t>7/27/2011</a:t>
            </a:fld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047118-CDBC-4C58-8728-0139288D46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5CED60-0BF6-4722-914C-412B6D26229E}" type="datetimeFigureOut">
              <a:rPr lang="en-US"/>
              <a:pPr>
                <a:defRPr/>
              </a:pPr>
              <a:t>7/27/2011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5EAAC1-0BFA-430E-9B83-054D282F03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8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ight Triangle 11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8E28D6-7699-44D4-AEF3-155F4355657C}" type="datetimeFigureOut">
              <a:rPr lang="en-US"/>
              <a:pPr>
                <a:defRPr/>
              </a:pPr>
              <a:t>7/27/2011</a:t>
            </a:fld>
            <a:endParaRPr 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90498E-0DF4-4AD4-A256-C5B2FD0AD2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77D6BD6-4DC2-427A-91D8-A5C4F42C1F0B}" type="datetimeFigureOut">
              <a:rPr lang="en-US"/>
              <a:pPr>
                <a:defRPr/>
              </a:pPr>
              <a:t>7/27/2011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269022C-00AD-4BCE-91EC-CD347C864B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4" r:id="rId2"/>
    <p:sldLayoutId id="2147483673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4" r:id="rId9"/>
    <p:sldLayoutId id="2147483670" r:id="rId10"/>
    <p:sldLayoutId id="2147483671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fontAlgn="base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fontAlgn="base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600200"/>
            <a:ext cx="7851648" cy="1828800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lv-LV" dirty="0" smtClean="0"/>
              <a:t>Vai tam ir nozīme, ka Jēzus ir vēsturiska persona?</a:t>
            </a:r>
            <a:endParaRPr lang="en-US" dirty="0"/>
          </a:p>
        </p:txBody>
      </p:sp>
      <p:sp>
        <p:nvSpPr>
          <p:cNvPr id="13314" name="Subtitle 2"/>
          <p:cNvSpPr>
            <a:spLocks noGrp="1"/>
          </p:cNvSpPr>
          <p:nvPr>
            <p:ph type="subTitle" idx="1"/>
          </p:nvPr>
        </p:nvSpPr>
        <p:spPr>
          <a:xfrm>
            <a:off x="304800" y="4724400"/>
            <a:ext cx="7854950" cy="1752600"/>
          </a:xfrm>
        </p:spPr>
        <p:txBody>
          <a:bodyPr/>
          <a:lstStyle/>
          <a:p>
            <a:pPr marR="0"/>
            <a:r>
              <a:rPr lang="lv-LV" dirty="0" smtClean="0"/>
              <a:t>Kādēļ ir svarīgi noskaidrot Jēzus esamību</a:t>
            </a:r>
            <a:r>
              <a:rPr lang="en-US" dirty="0" smtClean="0"/>
              <a:t>?</a:t>
            </a:r>
          </a:p>
        </p:txBody>
      </p:sp>
      <p:sp>
        <p:nvSpPr>
          <p:cNvPr id="3" name="Rectangle 2"/>
          <p:cNvSpPr/>
          <p:nvPr/>
        </p:nvSpPr>
        <p:spPr>
          <a:xfrm>
            <a:off x="1744388" y="3743980"/>
            <a:ext cx="656141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4DE1EA"/>
                </a:solidFill>
              </a:rPr>
              <a:t>Does </a:t>
            </a:r>
            <a:r>
              <a:rPr lang="en-US" sz="2800" dirty="0" smtClean="0">
                <a:solidFill>
                  <a:srgbClr val="4DE1EA"/>
                </a:solidFill>
              </a:rPr>
              <a:t>a</a:t>
            </a:r>
            <a:r>
              <a:rPr lang="lv-LV" sz="2800" dirty="0" smtClean="0">
                <a:solidFill>
                  <a:srgbClr val="4DE1EA"/>
                </a:solidFill>
              </a:rPr>
              <a:t>n</a:t>
            </a:r>
            <a:r>
              <a:rPr lang="en-US" sz="2800" dirty="0" smtClean="0">
                <a:solidFill>
                  <a:srgbClr val="4DE1EA"/>
                </a:solidFill>
              </a:rPr>
              <a:t> </a:t>
            </a:r>
            <a:r>
              <a:rPr lang="en-US" sz="2800" dirty="0">
                <a:solidFill>
                  <a:srgbClr val="4DE1EA"/>
                </a:solidFill>
              </a:rPr>
              <a:t>Historical Jesus Really </a:t>
            </a:r>
            <a:r>
              <a:rPr lang="en-US" sz="2800" dirty="0" smtClean="0">
                <a:solidFill>
                  <a:srgbClr val="4DE1EA"/>
                </a:solidFill>
              </a:rPr>
              <a:t>Matter</a:t>
            </a:r>
            <a:r>
              <a:rPr lang="lv-LV" sz="2800" dirty="0" smtClean="0">
                <a:solidFill>
                  <a:srgbClr val="4DE1EA"/>
                </a:solidFill>
              </a:rPr>
              <a:t>?</a:t>
            </a:r>
            <a:endParaRPr lang="lv-LV" sz="2800" dirty="0">
              <a:solidFill>
                <a:srgbClr val="4DE1EA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dirty="0" smtClean="0"/>
              <a:t>Starplaika pamatojums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2697480"/>
            <a:ext cx="8229600" cy="4389120"/>
          </a:xfrm>
        </p:spPr>
        <p:txBody>
          <a:bodyPr/>
          <a:lstStyle/>
          <a:p>
            <a:r>
              <a:rPr lang="lv-LV" dirty="0" smtClean="0"/>
              <a:t>Vienalga, kādus datumus mēs pieņemam Svēto Rakstu uzrakstīšanai, ir nepietiekams laiks starp notikumiem un to pierakstīšanu, lai atmiņa tiktu dzēsta.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381000" y="1981200"/>
            <a:ext cx="444493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04617B"/>
                </a:solidFill>
              </a:rPr>
              <a:t>The Argument of Time Intervals</a:t>
            </a:r>
            <a:endParaRPr lang="lv-LV" sz="2400" dirty="0">
              <a:solidFill>
                <a:srgbClr val="04617B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lv-LV" dirty="0" smtClean="0"/>
              <a:t>Šiem nav tautas pasaku vai pilsētas leģendu raksturs.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429000"/>
            <a:ext cx="8229600" cy="3581400"/>
          </a:xfrm>
        </p:spPr>
        <p:txBody>
          <a:bodyPr/>
          <a:lstStyle/>
          <a:p>
            <a:r>
              <a:rPr lang="lv-LV" dirty="0" smtClean="0"/>
              <a:t>Tautas pasakām nav raksturīga pazīstamu, identificējamu un pierādāmu personu klātbūtne, kas varētu pamatot aprakstīto notikumu patiesīgumu.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81000" y="2448066"/>
            <a:ext cx="7315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04617B"/>
                </a:solidFill>
              </a:rPr>
              <a:t>These Are Not Typical of Folk Tales or Urban Legends</a:t>
            </a:r>
            <a:endParaRPr lang="lv-LV" sz="2400" dirty="0">
              <a:solidFill>
                <a:srgbClr val="04617B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95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lv-LV" dirty="0" smtClean="0"/>
              <a:t>Jūdu mutvārdu tradīciju pamatojums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352800"/>
            <a:ext cx="8229600" cy="2895600"/>
          </a:xfrm>
        </p:spPr>
        <p:txBody>
          <a:bodyPr/>
          <a:lstStyle/>
          <a:p>
            <a:r>
              <a:rPr lang="lv-LV" dirty="0" smtClean="0"/>
              <a:t>Jūdu kultūra balstījās uz svēto stāstu mutvārdu tradīciju, kas prasīja plašu un detalizētu mutisku stāstījumu iegaumēšanu.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04261" y="2586335"/>
            <a:ext cx="601344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04617B"/>
                </a:solidFill>
              </a:rPr>
              <a:t>The Argument </a:t>
            </a:r>
            <a:r>
              <a:rPr lang="lv-LV" sz="2400" dirty="0" smtClean="0">
                <a:solidFill>
                  <a:srgbClr val="04617B"/>
                </a:solidFill>
              </a:rPr>
              <a:t>f</a:t>
            </a:r>
            <a:r>
              <a:rPr lang="en-US" sz="2400" dirty="0" smtClean="0">
                <a:solidFill>
                  <a:srgbClr val="04617B"/>
                </a:solidFill>
              </a:rPr>
              <a:t>rom </a:t>
            </a:r>
            <a:r>
              <a:rPr lang="en-US" sz="2400" dirty="0">
                <a:solidFill>
                  <a:srgbClr val="04617B"/>
                </a:solidFill>
              </a:rPr>
              <a:t>Jewish Oral Traditions</a:t>
            </a:r>
            <a:endParaRPr lang="lv-LV" sz="2400" dirty="0">
              <a:solidFill>
                <a:srgbClr val="04617B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dirty="0" smtClean="0"/>
              <a:t>Ierobežojumi izskaistināšanai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49880"/>
            <a:ext cx="8229600" cy="4389120"/>
          </a:xfrm>
        </p:spPr>
        <p:txBody>
          <a:bodyPr/>
          <a:lstStyle/>
          <a:p>
            <a:r>
              <a:rPr lang="lv-LV" dirty="0" smtClean="0"/>
              <a:t>Aculiecinieki vēl bija dzīvi un varēja apliecināt faktus.</a:t>
            </a:r>
            <a:endParaRPr lang="en-US" dirty="0" smtClean="0"/>
          </a:p>
          <a:p>
            <a:r>
              <a:rPr lang="lv-LV" dirty="0" smtClean="0"/>
              <a:t>Apustuļi, kas bija Jēzus laikabiedri un liecinieki viņa dzīvei, vēl bija dzīvi.</a:t>
            </a:r>
            <a:endParaRPr lang="en-US" dirty="0" smtClean="0"/>
          </a:p>
          <a:p>
            <a:r>
              <a:rPr lang="lv-LV" dirty="0" smtClean="0"/>
              <a:t>Šī vēsture tiks rūpīgi, sīki pārbaudīta.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81000" y="2057400"/>
            <a:ext cx="415158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04617B"/>
                </a:solidFill>
              </a:rPr>
              <a:t>Restraints on Embellishments</a:t>
            </a:r>
            <a:endParaRPr lang="lv-LV" sz="2400" dirty="0">
              <a:solidFill>
                <a:srgbClr val="04617B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dirty="0" smtClean="0"/>
              <a:t>Svēto Rakstu stāsti iztur kritiku.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19400"/>
            <a:ext cx="8229600" cy="4389120"/>
          </a:xfrm>
        </p:spPr>
        <p:txBody>
          <a:bodyPr/>
          <a:lstStyle/>
          <a:p>
            <a:r>
              <a:rPr lang="lv-LV" dirty="0" smtClean="0"/>
              <a:t>Mēģinājumi atspēkot un diskreditēt Svētos Rakstus vēsturē ir cietuši neveiksmi.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81000" y="2057400"/>
            <a:ext cx="25134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04617B"/>
                </a:solidFill>
              </a:rPr>
              <a:t>The Stories Stand</a:t>
            </a:r>
            <a:endParaRPr lang="lv-LV" sz="2400" dirty="0">
              <a:solidFill>
                <a:srgbClr val="04617B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dirty="0" smtClean="0"/>
              <a:t>Skeptiski pētnieki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97480"/>
            <a:ext cx="8229600" cy="4389120"/>
          </a:xfrm>
        </p:spPr>
        <p:txBody>
          <a:bodyPr/>
          <a:lstStyle/>
          <a:p>
            <a:r>
              <a:rPr lang="lv-LV" dirty="0" smtClean="0"/>
              <a:t>Sāk ar pieņēmumu, ka evaņģēliju vēstījumi ir neuzticami un tādēļ tos nevajadzētu pieņemt ja vien netiek pierādīts, ka tie ir uzticami jebkurā konkrētajā gadījumā.</a:t>
            </a:r>
            <a:endParaRPr lang="en-US" dirty="0" smtClean="0"/>
          </a:p>
          <a:p>
            <a:r>
              <a:rPr lang="lv-LV" dirty="0" smtClean="0"/>
              <a:t>Izveido no šī pieņēmuma pamatojumu Svēto Rakstu neievērošanai.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81000" y="1981200"/>
            <a:ext cx="266137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04617B"/>
                </a:solidFill>
              </a:rPr>
              <a:t>Skeptical Scholars </a:t>
            </a:r>
            <a:endParaRPr lang="lv-LV" sz="2400" dirty="0">
              <a:solidFill>
                <a:srgbClr val="04617B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Argumenti, ka tam nav nozīmes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97163"/>
            <a:ext cx="8229600" cy="4389437"/>
          </a:xfrm>
        </p:spPr>
        <p:txBody>
          <a:bodyPr/>
          <a:lstStyle/>
          <a:p>
            <a:r>
              <a:rPr lang="lv-LV" dirty="0" smtClean="0"/>
              <a:t>Tas neietekmēs manu pestīšanu.</a:t>
            </a:r>
            <a:endParaRPr lang="en-US" dirty="0" smtClean="0"/>
          </a:p>
          <a:p>
            <a:r>
              <a:rPr lang="lv-LV" dirty="0" smtClean="0"/>
              <a:t>Es varu būt labs kristietis, arī neticot Jēzus eksistencei.</a:t>
            </a:r>
            <a:endParaRPr lang="en-US" dirty="0" smtClean="0"/>
          </a:p>
          <a:p>
            <a:r>
              <a:rPr lang="lv-LV" dirty="0" smtClean="0"/>
              <a:t>Galvenais ir viņa mācība.</a:t>
            </a:r>
            <a:endParaRPr lang="en-US" dirty="0" smtClean="0"/>
          </a:p>
        </p:txBody>
      </p:sp>
      <p:sp>
        <p:nvSpPr>
          <p:cNvPr id="2" name="Rectangle 1"/>
          <p:cNvSpPr/>
          <p:nvPr/>
        </p:nvSpPr>
        <p:spPr>
          <a:xfrm>
            <a:off x="381000" y="1981200"/>
            <a:ext cx="384752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srgbClr val="04617B"/>
                </a:solidFill>
              </a:rPr>
              <a:t>Arguments</a:t>
            </a:r>
            <a:r>
              <a:rPr lang="lv-LV" sz="2400" dirty="0" smtClean="0">
                <a:solidFill>
                  <a:srgbClr val="04617B"/>
                </a:solidFill>
              </a:rPr>
              <a:t> </a:t>
            </a:r>
            <a:r>
              <a:rPr lang="en-US" sz="2400" dirty="0" smtClean="0">
                <a:solidFill>
                  <a:srgbClr val="04617B"/>
                </a:solidFill>
              </a:rPr>
              <a:t>for </a:t>
            </a:r>
            <a:r>
              <a:rPr lang="en-US" sz="2400" dirty="0">
                <a:solidFill>
                  <a:srgbClr val="04617B"/>
                </a:solidFill>
              </a:rPr>
              <a:t>No Concern</a:t>
            </a:r>
            <a:endParaRPr lang="lv-LV" sz="2400" dirty="0">
              <a:solidFill>
                <a:srgbClr val="04617B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2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143000"/>
          </a:xfrm>
        </p:spPr>
        <p:txBody>
          <a:bodyPr/>
          <a:lstStyle/>
          <a:p>
            <a:r>
              <a:rPr lang="lv-LV" dirty="0" smtClean="0"/>
              <a:t>Lai tiktu pestītiem, mums ir jātic.</a:t>
            </a:r>
            <a:endParaRPr lang="en-US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4389437"/>
          </a:xfrm>
        </p:spPr>
        <p:txBody>
          <a:bodyPr>
            <a:normAutofit lnSpcReduction="10000"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smtClean="0"/>
              <a:t>Mark</a:t>
            </a:r>
            <a:r>
              <a:rPr lang="lv-LV" dirty="0" smtClean="0"/>
              <a:t>a</a:t>
            </a:r>
            <a:r>
              <a:rPr lang="en-US" dirty="0" smtClean="0"/>
              <a:t> </a:t>
            </a:r>
            <a:r>
              <a:rPr lang="lv-LV" dirty="0" smtClean="0"/>
              <a:t>evaņģēlijs </a:t>
            </a:r>
            <a:r>
              <a:rPr lang="en-US" dirty="0" smtClean="0"/>
              <a:t>16: 15</a:t>
            </a:r>
            <a:r>
              <a:rPr lang="lv-LV" dirty="0" smtClean="0"/>
              <a:t>-</a:t>
            </a:r>
            <a:r>
              <a:rPr lang="en-US" dirty="0" smtClean="0"/>
              <a:t>16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lv-LV" i="1" dirty="0" smtClean="0"/>
              <a:t>Un viņš tiem sacīja: «Ejiet pa visu pasauli un sludiniet evaņģēliju visai radībai.</a:t>
            </a:r>
            <a:r>
              <a:rPr lang="en-US" dirty="0" smtClean="0"/>
              <a:t> </a:t>
            </a:r>
            <a:r>
              <a:rPr lang="en-US" b="1" i="1" baseline="30000" dirty="0" smtClean="0"/>
              <a:t>16</a:t>
            </a:r>
            <a:r>
              <a:rPr lang="en-US" i="1" dirty="0" smtClean="0"/>
              <a:t> </a:t>
            </a:r>
            <a:r>
              <a:rPr lang="lv-LV" i="1" dirty="0" smtClean="0"/>
              <a:t>Kas tic un tiks kristīts, tas tiks izglābts, bet, kas netic, tas tiks pazudināts</a:t>
            </a:r>
            <a:r>
              <a:rPr lang="en-US" i="1" dirty="0" smtClean="0"/>
              <a:t>.</a:t>
            </a:r>
            <a:r>
              <a:rPr lang="lv-LV" i="1" dirty="0" smtClean="0"/>
              <a:t>»</a:t>
            </a:r>
            <a:endParaRPr lang="en-US" i="1" dirty="0" smtClean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lv-LV" dirty="0" smtClean="0"/>
              <a:t>Apustuļu darbi </a:t>
            </a:r>
            <a:r>
              <a:rPr lang="en-US" dirty="0" smtClean="0"/>
              <a:t>8: 35</a:t>
            </a:r>
            <a:r>
              <a:rPr lang="lv-LV" dirty="0" smtClean="0"/>
              <a:t>-</a:t>
            </a:r>
            <a:r>
              <a:rPr lang="en-US" dirty="0" smtClean="0"/>
              <a:t>37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lv-LV" i="1" dirty="0" smtClean="0"/>
              <a:t>Tad Filips, ar šo Rakstu vietu sākdams, pasludināja viņam evaņģēliju par Jēzu. </a:t>
            </a:r>
            <a:r>
              <a:rPr lang="en-US" b="1" i="1" baseline="30000" dirty="0" smtClean="0"/>
              <a:t>36</a:t>
            </a:r>
            <a:r>
              <a:rPr lang="lv-LV" b="1" i="1" baseline="30000" dirty="0" smtClean="0"/>
              <a:t> </a:t>
            </a:r>
            <a:r>
              <a:rPr lang="lv-LV" i="1" dirty="0" smtClean="0"/>
              <a:t>Turpinot braukt pa ceļu, tie nonāca pie ūdens, un augstmanis sacīja: «Redz, kur ūdens! Kas gan kavē mani, lai es tiktu kristīts?» </a:t>
            </a:r>
            <a:r>
              <a:rPr lang="en-US" b="1" i="1" baseline="30000" dirty="0" smtClean="0"/>
              <a:t>37</a:t>
            </a:r>
            <a:r>
              <a:rPr lang="lv-LV" i="1" dirty="0"/>
              <a:t> </a:t>
            </a:r>
            <a:r>
              <a:rPr lang="lv-LV" i="1" dirty="0" smtClean="0"/>
              <a:t>Filips viņam atbildēja: «Ja tu no visas sirds tici, tad var.» Tas teica: «Es ticu, ka Jēzus Kristus ir Dieva Dēls.»</a:t>
            </a:r>
            <a:endParaRPr lang="en-US" i="1" dirty="0" smtClean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381000" y="1900535"/>
            <a:ext cx="421705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04617B"/>
                </a:solidFill>
              </a:rPr>
              <a:t>We Must Believe to be Saved</a:t>
            </a:r>
            <a:endParaRPr lang="lv-LV" sz="2400" dirty="0">
              <a:solidFill>
                <a:srgbClr val="04617B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r>
              <a:rPr lang="lv-LV" dirty="0" smtClean="0"/>
              <a:t>Ticība Jēzum un tam, kas viņš</a:t>
            </a:r>
            <a:r>
              <a:rPr lang="en-US" dirty="0" smtClean="0"/>
              <a:t> </a:t>
            </a:r>
            <a:r>
              <a:rPr lang="en-US" dirty="0" err="1" smtClean="0"/>
              <a:t>ir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4389437"/>
          </a:xfrm>
        </p:spPr>
        <p:txBody>
          <a:bodyPr>
            <a:normAutofit fontScale="92500"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lv-LV" dirty="0" smtClean="0"/>
              <a:t>Ir stūrakmens pamatam, uz kura celta mūsu kristīgā ticība.</a:t>
            </a:r>
            <a:endParaRPr lang="en-US" dirty="0" smtClean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lv-LV" dirty="0" smtClean="0"/>
              <a:t>Mateja evaņģēlijs </a:t>
            </a:r>
            <a:r>
              <a:rPr lang="en-US" dirty="0" smtClean="0"/>
              <a:t>16: 13</a:t>
            </a:r>
            <a:r>
              <a:rPr lang="lv-LV" dirty="0" smtClean="0"/>
              <a:t>-</a:t>
            </a:r>
            <a:r>
              <a:rPr lang="en-US" dirty="0" smtClean="0"/>
              <a:t>20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b="1" baseline="30000" dirty="0" smtClean="0"/>
              <a:t>1</a:t>
            </a:r>
            <a:r>
              <a:rPr lang="lv-LV" b="1" baseline="30000" dirty="0" smtClean="0"/>
              <a:t>6</a:t>
            </a:r>
            <a:r>
              <a:rPr lang="en-US" b="1" baseline="30000" dirty="0" smtClean="0"/>
              <a:t> </a:t>
            </a:r>
            <a:r>
              <a:rPr lang="lv-LV" dirty="0" smtClean="0"/>
              <a:t>Bet Sīmanis Pēteris viņam atbildēja: «Tu esi Kristus, dzīvā Dieva Dēls.»</a:t>
            </a:r>
            <a:endParaRPr lang="en-US" dirty="0" smtClean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smtClean="0"/>
              <a:t> </a:t>
            </a:r>
            <a:r>
              <a:rPr lang="en-US" b="1" baseline="30000" dirty="0" smtClean="0"/>
              <a:t>17</a:t>
            </a:r>
            <a:r>
              <a:rPr lang="en-US" dirty="0" smtClean="0"/>
              <a:t> </a:t>
            </a:r>
            <a:r>
              <a:rPr lang="lv-LV" dirty="0" smtClean="0"/>
              <a:t>Jēzus viņam atbildēja: «Laimīgs tu esi, Sīmani, Jonas dēls, jo miesa un asinis to tev neatklāja, bet mans debesu Tēvs. </a:t>
            </a:r>
            <a:r>
              <a:rPr lang="en-US" b="1" baseline="30000" dirty="0" smtClean="0"/>
              <a:t>18</a:t>
            </a:r>
            <a:r>
              <a:rPr lang="en-US" dirty="0" smtClean="0"/>
              <a:t> </a:t>
            </a:r>
            <a:r>
              <a:rPr lang="lv-LV" dirty="0" smtClean="0"/>
              <a:t>Es tev saku: tu esi Pēteris, un uz šīs klints es celšu savu Baznīcu, un elles vārti to neuzveiks. </a:t>
            </a:r>
            <a:r>
              <a:rPr lang="en-US" b="1" baseline="30000" dirty="0" smtClean="0"/>
              <a:t>19</a:t>
            </a:r>
            <a:r>
              <a:rPr lang="en-US" dirty="0" smtClean="0"/>
              <a:t> </a:t>
            </a:r>
            <a:r>
              <a:rPr lang="lv-LV" dirty="0" smtClean="0"/>
              <a:t>Es tev došu Debesu valstības atslēgas. Tas, ko tu siesi virs zemes, būs siets arī debesīs, un tas, ko tu atraisīsi virs zemes, būs atraisīts arī debesīs.»</a:t>
            </a:r>
            <a:endParaRPr lang="en-US" dirty="0" smtClean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381000" y="1600200"/>
            <a:ext cx="429155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04617B"/>
                </a:solidFill>
              </a:rPr>
              <a:t>Belief in Jesus and Who He Is</a:t>
            </a:r>
            <a:endParaRPr lang="lv-LV" sz="2400" dirty="0">
              <a:solidFill>
                <a:srgbClr val="04617B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2"/>
          <p:cNvSpPr>
            <a:spLocks noGrp="1"/>
          </p:cNvSpPr>
          <p:nvPr>
            <p:ph type="title"/>
          </p:nvPr>
        </p:nvSpPr>
        <p:spPr>
          <a:xfrm>
            <a:off x="457200" y="1066800"/>
            <a:ext cx="8229600" cy="1143000"/>
          </a:xfrm>
        </p:spPr>
        <p:txBody>
          <a:bodyPr/>
          <a:lstStyle/>
          <a:p>
            <a:r>
              <a:rPr lang="lv-LV" dirty="0" smtClean="0"/>
              <a:t>Ticība ir pestīšanas priekšnoteikums.</a:t>
            </a:r>
            <a:endParaRPr lang="en-US" dirty="0" smtClean="0"/>
          </a:p>
        </p:txBody>
      </p:sp>
      <p:sp>
        <p:nvSpPr>
          <p:cNvPr id="19458" name="Content Placeholder 3"/>
          <p:cNvSpPr>
            <a:spLocks noGrp="1"/>
          </p:cNvSpPr>
          <p:nvPr>
            <p:ph idx="1"/>
          </p:nvPr>
        </p:nvSpPr>
        <p:spPr>
          <a:xfrm>
            <a:off x="457200" y="3154363"/>
            <a:ext cx="8229600" cy="4389437"/>
          </a:xfrm>
        </p:spPr>
        <p:txBody>
          <a:bodyPr/>
          <a:lstStyle/>
          <a:p>
            <a:r>
              <a:rPr lang="lv-LV" dirty="0" smtClean="0"/>
              <a:t>Pāvila vēstule romiešiem </a:t>
            </a:r>
            <a:r>
              <a:rPr lang="en-US" dirty="0" smtClean="0"/>
              <a:t>10:</a:t>
            </a:r>
            <a:r>
              <a:rPr lang="lv-LV" dirty="0" smtClean="0"/>
              <a:t> </a:t>
            </a:r>
            <a:r>
              <a:rPr lang="en-US" dirty="0" smtClean="0"/>
              <a:t>9</a:t>
            </a:r>
          </a:p>
          <a:p>
            <a:pPr>
              <a:buFont typeface="Wingdings 2" pitchFamily="18" charset="2"/>
              <a:buNone/>
            </a:pPr>
            <a:r>
              <a:rPr lang="lv-LV" dirty="0" smtClean="0"/>
              <a:t>Un, ja tu ar savu muti apliecināsi Jēzu par Kungu un savā sirdī </a:t>
            </a:r>
            <a:r>
              <a:rPr lang="lv-LV" b="1" dirty="0" smtClean="0"/>
              <a:t>ticēsi</a:t>
            </a:r>
            <a:r>
              <a:rPr lang="lv-LV" dirty="0" smtClean="0"/>
              <a:t>, ka Dievs viņu  uzmodinājis no mirušajiem, tu tiksi glābts…</a:t>
            </a:r>
            <a:endParaRPr lang="en-US" dirty="0" smtClean="0"/>
          </a:p>
          <a:p>
            <a:r>
              <a:rPr lang="lv-LV" dirty="0" smtClean="0"/>
              <a:t>Pāvila 1. vēstule korintiešiem </a:t>
            </a:r>
            <a:r>
              <a:rPr lang="en-US" dirty="0" smtClean="0"/>
              <a:t>1:</a:t>
            </a:r>
            <a:r>
              <a:rPr lang="lv-LV" dirty="0" smtClean="0"/>
              <a:t> </a:t>
            </a:r>
            <a:r>
              <a:rPr lang="en-US" dirty="0" smtClean="0"/>
              <a:t>21</a:t>
            </a:r>
          </a:p>
          <a:p>
            <a:pPr>
              <a:buFont typeface="Wingdings 2" pitchFamily="18" charset="2"/>
              <a:buNone/>
            </a:pPr>
            <a:r>
              <a:rPr lang="lv-LV" dirty="0" smtClean="0"/>
              <a:t>Tā kā pasaule ar savu gudrību nav atzinusi Dievu viņa gudrībā, Dievs nolēma tos, kas </a:t>
            </a:r>
            <a:r>
              <a:rPr lang="lv-LV" b="1" dirty="0" smtClean="0"/>
              <a:t>tic</a:t>
            </a:r>
            <a:r>
              <a:rPr lang="lv-LV" dirty="0" smtClean="0"/>
              <a:t>, glābt ar muļķīgu sludināšanu.</a:t>
            </a:r>
            <a:endParaRPr lang="en-US" dirty="0" smtClean="0"/>
          </a:p>
        </p:txBody>
      </p:sp>
      <p:sp>
        <p:nvSpPr>
          <p:cNvPr id="2" name="Rectangle 1"/>
          <p:cNvSpPr/>
          <p:nvPr/>
        </p:nvSpPr>
        <p:spPr>
          <a:xfrm>
            <a:off x="402475" y="2433935"/>
            <a:ext cx="40171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04617B"/>
                </a:solidFill>
              </a:rPr>
              <a:t>It Is A Condition of Salvation</a:t>
            </a:r>
            <a:endParaRPr lang="lv-LV" sz="2400" dirty="0">
              <a:solidFill>
                <a:srgbClr val="04617B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lv-LV" dirty="0" smtClean="0"/>
              <a:t>Viena no Jēzus vispieminētākajām pamācībām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4389437"/>
          </a:xfrm>
        </p:spPr>
        <p:txBody>
          <a:bodyPr>
            <a:normAutofit fontScale="85000" lnSpcReduction="20000"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lv-LV" dirty="0" smtClean="0"/>
              <a:t>Jāņa evaņģēlijs </a:t>
            </a:r>
            <a:r>
              <a:rPr lang="en-US" dirty="0" smtClean="0"/>
              <a:t>20: 24</a:t>
            </a:r>
            <a:r>
              <a:rPr lang="lv-LV" dirty="0" smtClean="0"/>
              <a:t>-</a:t>
            </a:r>
            <a:r>
              <a:rPr lang="en-US" dirty="0" smtClean="0"/>
              <a:t>29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lv-LV" dirty="0" smtClean="0"/>
              <a:t>Kad Jēzus atnāca, Toms, saukts Dvīnis, viens no tiem divpadsmit, nebija ar viņiem.</a:t>
            </a:r>
            <a:r>
              <a:rPr lang="en-US" dirty="0" smtClean="0"/>
              <a:t> </a:t>
            </a:r>
            <a:r>
              <a:rPr lang="en-US" b="1" baseline="30000" dirty="0" smtClean="0"/>
              <a:t>25</a:t>
            </a:r>
            <a:r>
              <a:rPr lang="en-US" dirty="0" smtClean="0"/>
              <a:t> </a:t>
            </a:r>
            <a:r>
              <a:rPr lang="lv-LV" dirty="0" smtClean="0"/>
              <a:t>Citi mācekļi viņam sacīja: «Mēs redzējām Kungu!» Bet viņš tiem atbildēja: «Kamēr es neredzēšu naglu brūces viņa rokās, kamēr nelikšu savu pirkstu viņa naglu brūcēs un kamēr nelikšu savu roku viņa sānos, es neticēšu!»</a:t>
            </a:r>
            <a:endParaRPr lang="en-US" dirty="0" smtClean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dirty="0" smtClean="0"/>
              <a:t> </a:t>
            </a:r>
            <a:r>
              <a:rPr lang="en-US" b="1" baseline="30000" dirty="0" smtClean="0"/>
              <a:t>26</a:t>
            </a:r>
            <a:r>
              <a:rPr lang="en-US" dirty="0" smtClean="0"/>
              <a:t> </a:t>
            </a:r>
            <a:r>
              <a:rPr lang="lv-LV" dirty="0" smtClean="0"/>
              <a:t>Pēc astoņām dienām mācekļi atkal bija tur kopā, un Toms bija ar viņiem. Durvis bija aizslēgtas, bet Jēzus nāca un, nostājies viņu vidū, sacīja: «Miers jums!» </a:t>
            </a:r>
            <a:r>
              <a:rPr lang="en-US" b="1" baseline="30000" dirty="0" smtClean="0"/>
              <a:t>27</a:t>
            </a:r>
            <a:r>
              <a:rPr lang="en-US" dirty="0" smtClean="0"/>
              <a:t> </a:t>
            </a:r>
            <a:r>
              <a:rPr lang="lv-LV" dirty="0" smtClean="0"/>
              <a:t>Pēc tam viņš sacīja Tomam: Stiep šurp savu pirkstu un lūko manas rokas un stiep savu roku un liec manos sānos, un neesi vairs neticīgs, bet esi ticīgs!»</a:t>
            </a:r>
            <a:endParaRPr lang="en-US" dirty="0" smtClean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dirty="0" smtClean="0"/>
              <a:t> </a:t>
            </a:r>
            <a:r>
              <a:rPr lang="en-US" b="1" baseline="30000" dirty="0" smtClean="0"/>
              <a:t>28</a:t>
            </a:r>
            <a:r>
              <a:rPr lang="en-US" dirty="0" smtClean="0"/>
              <a:t> </a:t>
            </a:r>
            <a:r>
              <a:rPr lang="lv-LV" dirty="0" smtClean="0"/>
              <a:t>Toms viņam atbildēja: «Mans Kungs un mans Dievs!»</a:t>
            </a:r>
            <a:endParaRPr lang="en-US" dirty="0" smtClean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dirty="0" smtClean="0"/>
              <a:t> </a:t>
            </a:r>
            <a:r>
              <a:rPr lang="en-US" b="1" baseline="30000" dirty="0" smtClean="0"/>
              <a:t>29</a:t>
            </a:r>
            <a:r>
              <a:rPr lang="en-US" dirty="0" smtClean="0"/>
              <a:t> </a:t>
            </a:r>
            <a:r>
              <a:rPr lang="lv-LV" dirty="0" smtClean="0"/>
              <a:t>Jēzus viņam sacīja: «Tu tici tāpēc, ka tu mani redzēji; laimīgi tie, kas nav redzējuši, bet tic.»</a:t>
            </a:r>
            <a:endParaRPr lang="en-US" dirty="0" smtClean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23967" y="1900535"/>
            <a:ext cx="557556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04617B"/>
                </a:solidFill>
              </a:rPr>
              <a:t>One </a:t>
            </a:r>
            <a:r>
              <a:rPr lang="en-US" sz="2400" dirty="0" smtClean="0">
                <a:solidFill>
                  <a:srgbClr val="04617B"/>
                </a:solidFill>
              </a:rPr>
              <a:t>of</a:t>
            </a:r>
            <a:r>
              <a:rPr lang="lv-LV" sz="2400" dirty="0">
                <a:solidFill>
                  <a:srgbClr val="04617B"/>
                </a:solidFill>
              </a:rPr>
              <a:t> </a:t>
            </a:r>
            <a:r>
              <a:rPr lang="en-US" sz="2400" dirty="0" smtClean="0">
                <a:solidFill>
                  <a:srgbClr val="04617B"/>
                </a:solidFill>
              </a:rPr>
              <a:t>His </a:t>
            </a:r>
            <a:r>
              <a:rPr lang="en-US" sz="2400" dirty="0">
                <a:solidFill>
                  <a:srgbClr val="04617B"/>
                </a:solidFill>
              </a:rPr>
              <a:t>Most Remembered Lessons</a:t>
            </a:r>
            <a:endParaRPr lang="lv-LV" sz="2400" dirty="0">
              <a:solidFill>
                <a:srgbClr val="04617B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Ja Jēzus nebūtu īsts</a:t>
            </a:r>
            <a:endParaRPr lang="en-US" dirty="0" smtClean="0"/>
          </a:p>
        </p:txBody>
      </p:sp>
      <p:sp>
        <p:nvSpPr>
          <p:cNvPr id="22530" name="Content Placeholder 2"/>
          <p:cNvSpPr>
            <a:spLocks noGrp="1"/>
          </p:cNvSpPr>
          <p:nvPr>
            <p:ph idx="1"/>
          </p:nvPr>
        </p:nvSpPr>
        <p:spPr>
          <a:xfrm>
            <a:off x="457200" y="2697163"/>
            <a:ext cx="8229600" cy="4389437"/>
          </a:xfrm>
        </p:spPr>
        <p:txBody>
          <a:bodyPr/>
          <a:lstStyle/>
          <a:p>
            <a:r>
              <a:rPr lang="lv-LV" dirty="0" smtClean="0"/>
              <a:t>Tiktu grauta visu pārējās Bībeles tekstu ticamība.</a:t>
            </a:r>
            <a:endParaRPr lang="en-US" dirty="0" smtClean="0"/>
          </a:p>
          <a:p>
            <a:pPr lvl="1"/>
            <a:r>
              <a:rPr lang="lv-LV" dirty="0" smtClean="0"/>
              <a:t>Vecā derība rāda uz Jēzus atnākšanu.</a:t>
            </a:r>
            <a:endParaRPr lang="en-US" dirty="0" smtClean="0"/>
          </a:p>
          <a:p>
            <a:pPr lvl="1"/>
            <a:r>
              <a:rPr lang="lv-LV" dirty="0" smtClean="0"/>
              <a:t>Evaņģēliju centrā ir Jēzus krusta nāves upuris.</a:t>
            </a:r>
            <a:endParaRPr lang="en-US" dirty="0" smtClean="0"/>
          </a:p>
          <a:p>
            <a:pPr lvl="1"/>
            <a:r>
              <a:rPr lang="lv-LV" dirty="0" smtClean="0"/>
              <a:t>Jaunās Derības vēstules balstās uz Jēzus mācībām.</a:t>
            </a:r>
            <a:endParaRPr lang="en-US" dirty="0" smtClean="0"/>
          </a:p>
        </p:txBody>
      </p:sp>
      <p:sp>
        <p:nvSpPr>
          <p:cNvPr id="2" name="Rectangle 1"/>
          <p:cNvSpPr/>
          <p:nvPr/>
        </p:nvSpPr>
        <p:spPr>
          <a:xfrm>
            <a:off x="381000" y="1981200"/>
            <a:ext cx="334341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04617B"/>
                </a:solidFill>
              </a:rPr>
              <a:t>If Jesus </a:t>
            </a:r>
            <a:r>
              <a:rPr lang="lv-LV" sz="2400" dirty="0" smtClean="0">
                <a:solidFill>
                  <a:srgbClr val="04617B"/>
                </a:solidFill>
              </a:rPr>
              <a:t>Were </a:t>
            </a:r>
            <a:r>
              <a:rPr lang="en-US" sz="2400" dirty="0" smtClean="0">
                <a:solidFill>
                  <a:srgbClr val="04617B"/>
                </a:solidFill>
              </a:rPr>
              <a:t>Not </a:t>
            </a:r>
            <a:r>
              <a:rPr lang="en-US" sz="2400" dirty="0">
                <a:solidFill>
                  <a:srgbClr val="04617B"/>
                </a:solidFill>
              </a:rPr>
              <a:t>Real</a:t>
            </a:r>
            <a:endParaRPr lang="lv-LV" sz="2400" dirty="0">
              <a:solidFill>
                <a:srgbClr val="04617B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524000"/>
            <a:ext cx="8305800" cy="1143000"/>
          </a:xfrm>
        </p:spPr>
        <p:txBody>
          <a:bodyPr>
            <a:noAutofit/>
          </a:bodyPr>
          <a:lstStyle/>
          <a:p>
            <a:r>
              <a:rPr lang="lv-LV" dirty="0" smtClean="0"/>
              <a:t>Pieci iemesli, lai pieņemtu Svēto Rakstu vēstījumus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381000" y="2967335"/>
            <a:ext cx="7010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04617B"/>
                </a:solidFill>
              </a:rPr>
              <a:t>Five Reasons </a:t>
            </a:r>
            <a:r>
              <a:rPr lang="lv-LV" sz="2400" dirty="0" smtClean="0">
                <a:solidFill>
                  <a:srgbClr val="04617B"/>
                </a:solidFill>
              </a:rPr>
              <a:t>f</a:t>
            </a:r>
            <a:r>
              <a:rPr lang="en-US" sz="2400" dirty="0" smtClean="0">
                <a:solidFill>
                  <a:srgbClr val="04617B"/>
                </a:solidFill>
              </a:rPr>
              <a:t>or </a:t>
            </a:r>
            <a:r>
              <a:rPr lang="en-US" sz="2400" dirty="0">
                <a:solidFill>
                  <a:srgbClr val="04617B"/>
                </a:solidFill>
              </a:rPr>
              <a:t>Accepting the Scriptural Accounts</a:t>
            </a:r>
            <a:endParaRPr lang="lv-LV" sz="2400" dirty="0">
              <a:solidFill>
                <a:srgbClr val="04617B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542</TotalTime>
  <Words>508</Words>
  <Application>Microsoft Office PowerPoint</Application>
  <PresentationFormat>On-screen Show (4:3)</PresentationFormat>
  <Paragraphs>62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Flow</vt:lpstr>
      <vt:lpstr>Vai tam ir nozīme, ka Jēzus ir vēsturiska persona?</vt:lpstr>
      <vt:lpstr>Skeptiski pētnieki</vt:lpstr>
      <vt:lpstr>Argumenti, ka tam nav nozīmes</vt:lpstr>
      <vt:lpstr>Lai tiktu pestītiem, mums ir jātic.</vt:lpstr>
      <vt:lpstr>Ticība Jēzum un tam, kas viņš ir</vt:lpstr>
      <vt:lpstr>Ticība ir pestīšanas priekšnoteikums.</vt:lpstr>
      <vt:lpstr>Viena no Jēzus vispieminētākajām pamācībām</vt:lpstr>
      <vt:lpstr>Ja Jēzus nebūtu īsts</vt:lpstr>
      <vt:lpstr>Pieci iemesli, lai pieņemtu Svēto Rakstu vēstījumus</vt:lpstr>
      <vt:lpstr>Starplaika pamatojums</vt:lpstr>
      <vt:lpstr>Šiem nav tautas pasaku vai pilsētas leģendu raksturs.</vt:lpstr>
      <vt:lpstr>Jūdu mutvārdu tradīciju pamatojums</vt:lpstr>
      <vt:lpstr>Ierobežojumi izskaistināšanai</vt:lpstr>
      <vt:lpstr>Svēto Rakstu stāsti iztur kritiku.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Does a Historical Jesus Really Matter</dc:title>
  <dc:creator>Valued Customer</dc:creator>
  <cp:lastModifiedBy>sarmite</cp:lastModifiedBy>
  <cp:revision>47</cp:revision>
  <dcterms:created xsi:type="dcterms:W3CDTF">2011-01-26T22:01:43Z</dcterms:created>
  <dcterms:modified xsi:type="dcterms:W3CDTF">2011-07-27T15:22:57Z</dcterms:modified>
</cp:coreProperties>
</file>