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57" r:id="rId3"/>
    <p:sldId id="258" r:id="rId4"/>
    <p:sldId id="285" r:id="rId5"/>
    <p:sldId id="259" r:id="rId6"/>
    <p:sldId id="270" r:id="rId7"/>
    <p:sldId id="260" r:id="rId8"/>
    <p:sldId id="261" r:id="rId9"/>
    <p:sldId id="262" r:id="rId10"/>
    <p:sldId id="263" r:id="rId11"/>
    <p:sldId id="264" r:id="rId12"/>
    <p:sldId id="271" r:id="rId13"/>
    <p:sldId id="273" r:id="rId14"/>
    <p:sldId id="274" r:id="rId15"/>
    <p:sldId id="275" r:id="rId16"/>
    <p:sldId id="265" r:id="rId17"/>
    <p:sldId id="276" r:id="rId18"/>
    <p:sldId id="287" r:id="rId19"/>
    <p:sldId id="288" r:id="rId20"/>
    <p:sldId id="26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617B"/>
    <a:srgbClr val="4DE1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36"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15263A-E10D-46B2-99F9-2199CBAA475D}" type="datetimeFigureOut">
              <a:rPr lang="lv-LV" smtClean="0"/>
              <a:pPr/>
              <a:t>2011.07.27.</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FA5EE3-8962-4CC1-ABA2-333651DDEA6E}" type="slidenum">
              <a:rPr lang="lv-LV" smtClean="0"/>
              <a:pPr/>
              <a:t>‹#›</a:t>
            </a:fld>
            <a:endParaRPr lang="lv-LV"/>
          </a:p>
        </p:txBody>
      </p:sp>
    </p:spTree>
    <p:extLst>
      <p:ext uri="{BB962C8B-B14F-4D97-AF65-F5344CB8AC3E}">
        <p14:creationId xmlns:p14="http://schemas.microsoft.com/office/powerpoint/2010/main" val="3231001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2FFA5EE3-8962-4CC1-ABA2-333651DDEA6E}" type="slidenum">
              <a:rPr lang="lv-LV" smtClean="0"/>
              <a:pPr/>
              <a:t>8</a:t>
            </a:fld>
            <a:endParaRPr lang="lv-LV"/>
          </a:p>
        </p:txBody>
      </p:sp>
    </p:spTree>
    <p:extLst>
      <p:ext uri="{BB962C8B-B14F-4D97-AF65-F5344CB8AC3E}">
        <p14:creationId xmlns:p14="http://schemas.microsoft.com/office/powerpoint/2010/main" val="2093766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58A1AD6-A20E-4D99-86A6-186F3EB8D442}" type="datetimeFigureOut">
              <a:rPr lang="en-US" smtClean="0"/>
              <a:pPr/>
              <a:t>7/27/2011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7194FA9-651E-41AD-926B-8CA4F9B47B1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8A1AD6-A20E-4D99-86A6-186F3EB8D442}"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8A1AD6-A20E-4D99-86A6-186F3EB8D442}"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8A1AD6-A20E-4D99-86A6-186F3EB8D442}"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58A1AD6-A20E-4D99-86A6-186F3EB8D442}" type="datetimeFigureOut">
              <a:rPr lang="en-US" smtClean="0"/>
              <a:pPr/>
              <a:t>7/27/2011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194FA9-651E-41AD-926B-8CA4F9B47B1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8A1AD6-A20E-4D99-86A6-186F3EB8D442}"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58A1AD6-A20E-4D99-86A6-186F3EB8D442}" type="datetimeFigureOut">
              <a:rPr lang="en-US" smtClean="0"/>
              <a:pPr/>
              <a:t>7/27/2011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8A1AD6-A20E-4D99-86A6-186F3EB8D442}" type="datetimeFigureOut">
              <a:rPr lang="en-US" smtClean="0"/>
              <a:pPr/>
              <a:t>7/27/2011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8A1AD6-A20E-4D99-86A6-186F3EB8D442}" type="datetimeFigureOut">
              <a:rPr lang="en-US" smtClean="0"/>
              <a:pPr/>
              <a:t>7/27/2011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58A1AD6-A20E-4D99-86A6-186F3EB8D442}"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194FA9-651E-41AD-926B-8CA4F9B47B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8A1AD6-A20E-4D99-86A6-186F3EB8D442}" type="datetimeFigureOut">
              <a:rPr lang="en-US" smtClean="0"/>
              <a:pPr/>
              <a:t>7/27/2011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7194FA9-651E-41AD-926B-8CA4F9B47B1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58A1AD6-A20E-4D99-86A6-186F3EB8D442}" type="datetimeFigureOut">
              <a:rPr lang="en-US" smtClean="0"/>
              <a:pPr/>
              <a:t>7/27/2011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7194FA9-651E-41AD-926B-8CA4F9B47B1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2253" y="1066800"/>
            <a:ext cx="7851648" cy="1828800"/>
          </a:xfrm>
        </p:spPr>
        <p:txBody>
          <a:bodyPr>
            <a:normAutofit/>
          </a:bodyPr>
          <a:lstStyle/>
          <a:p>
            <a:r>
              <a:rPr lang="lv-LV" dirty="0" smtClean="0"/>
              <a:t/>
            </a:r>
            <a:br>
              <a:rPr lang="lv-LV" dirty="0" smtClean="0"/>
            </a:br>
            <a:r>
              <a:rPr lang="lv-LV" dirty="0" smtClean="0"/>
              <a:t>Vēsturiskais Jēzus</a:t>
            </a:r>
            <a:endParaRPr lang="en-US" dirty="0"/>
          </a:p>
        </p:txBody>
      </p:sp>
      <p:sp>
        <p:nvSpPr>
          <p:cNvPr id="3" name="Subtitle 2"/>
          <p:cNvSpPr>
            <a:spLocks noGrp="1"/>
          </p:cNvSpPr>
          <p:nvPr>
            <p:ph type="subTitle" idx="1"/>
          </p:nvPr>
        </p:nvSpPr>
        <p:spPr>
          <a:xfrm>
            <a:off x="533400" y="3962400"/>
            <a:ext cx="7854696" cy="1752600"/>
          </a:xfrm>
        </p:spPr>
        <p:txBody>
          <a:bodyPr/>
          <a:lstStyle/>
          <a:p>
            <a:r>
              <a:rPr lang="lv-LV" dirty="0" smtClean="0"/>
              <a:t>Bībelē neietvertās atsauces uz Jēzu</a:t>
            </a:r>
            <a:endParaRPr lang="en-US" dirty="0"/>
          </a:p>
        </p:txBody>
      </p:sp>
      <p:sp>
        <p:nvSpPr>
          <p:cNvPr id="4" name="Rectangle 3"/>
          <p:cNvSpPr/>
          <p:nvPr/>
        </p:nvSpPr>
        <p:spPr>
          <a:xfrm>
            <a:off x="3146448" y="3048000"/>
            <a:ext cx="3254352" cy="523220"/>
          </a:xfrm>
          <a:prstGeom prst="rect">
            <a:avLst/>
          </a:prstGeom>
        </p:spPr>
        <p:txBody>
          <a:bodyPr wrap="none">
            <a:spAutoFit/>
          </a:bodyPr>
          <a:lstStyle/>
          <a:p>
            <a:r>
              <a:rPr lang="lv-LV" sz="2800" dirty="0" smtClean="0">
                <a:solidFill>
                  <a:srgbClr val="4DE1EA"/>
                </a:solidFill>
              </a:rPr>
              <a:t>The </a:t>
            </a:r>
            <a:r>
              <a:rPr lang="en-US" sz="2800" dirty="0" smtClean="0">
                <a:solidFill>
                  <a:srgbClr val="4DE1EA"/>
                </a:solidFill>
              </a:rPr>
              <a:t>Historical </a:t>
            </a:r>
            <a:r>
              <a:rPr lang="en-US" sz="2800" dirty="0">
                <a:solidFill>
                  <a:srgbClr val="4DE1EA"/>
                </a:solidFill>
              </a:rPr>
              <a:t>Jesus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a:bodyPr>
          <a:lstStyle/>
          <a:p>
            <a:r>
              <a:rPr lang="lv-LV" dirty="0" smtClean="0"/>
              <a:t>Otrās personas atsauce</a:t>
            </a:r>
            <a:endParaRPr lang="en-US" dirty="0"/>
          </a:p>
        </p:txBody>
      </p:sp>
      <p:sp>
        <p:nvSpPr>
          <p:cNvPr id="3" name="Content Placeholder 2"/>
          <p:cNvSpPr>
            <a:spLocks noGrp="1"/>
          </p:cNvSpPr>
          <p:nvPr>
            <p:ph idx="1"/>
          </p:nvPr>
        </p:nvSpPr>
        <p:spPr>
          <a:xfrm>
            <a:off x="457200" y="2743200"/>
            <a:ext cx="8229600" cy="4389120"/>
          </a:xfrm>
        </p:spPr>
        <p:txBody>
          <a:bodyPr/>
          <a:lstStyle/>
          <a:p>
            <a:pPr algn="just"/>
            <a:r>
              <a:rPr lang="en-US" dirty="0" smtClean="0"/>
              <a:t>Juli</a:t>
            </a:r>
            <a:r>
              <a:rPr lang="lv-LV" dirty="0" smtClean="0"/>
              <a:t>js Afrikanus (2. gadsimta beigas) citē Talusu (m.ē. 55.g.), kurš runāja par tumsu, kas bija saistīta ar Kristus krustā sišanu </a:t>
            </a:r>
            <a:r>
              <a:rPr lang="en-US" dirty="0" smtClean="0"/>
              <a:t>(</a:t>
            </a:r>
            <a:r>
              <a:rPr lang="lv-LV" dirty="0" smtClean="0"/>
              <a:t>Saglabājušies Raksti</a:t>
            </a:r>
            <a:r>
              <a:rPr lang="en-US" dirty="0" smtClean="0"/>
              <a:t>, 18)</a:t>
            </a:r>
            <a:r>
              <a:rPr lang="lv-LV" dirty="0" smtClean="0"/>
              <a:t>.</a:t>
            </a:r>
            <a:endParaRPr lang="en-US" dirty="0" smtClean="0"/>
          </a:p>
          <a:p>
            <a:pPr algn="just"/>
            <a:r>
              <a:rPr lang="lv-LV" dirty="0" smtClean="0"/>
              <a:t>«Taluss, savā trešajā hronikas grāmatā, izskaidro šo tumsu kā saules aptumsumu – nesaprātīgi, man šķiet.»</a:t>
            </a:r>
            <a:endParaRPr lang="en-US" dirty="0"/>
          </a:p>
        </p:txBody>
      </p:sp>
      <p:sp>
        <p:nvSpPr>
          <p:cNvPr id="4" name="Rectangle 3"/>
          <p:cNvSpPr/>
          <p:nvPr/>
        </p:nvSpPr>
        <p:spPr>
          <a:xfrm>
            <a:off x="481805" y="1976735"/>
            <a:ext cx="3785395" cy="461665"/>
          </a:xfrm>
          <a:prstGeom prst="rect">
            <a:avLst/>
          </a:prstGeom>
        </p:spPr>
        <p:txBody>
          <a:bodyPr wrap="none">
            <a:spAutoFit/>
          </a:bodyPr>
          <a:lstStyle/>
          <a:p>
            <a:r>
              <a:rPr lang="en-US" sz="2400" dirty="0">
                <a:solidFill>
                  <a:srgbClr val="04617B"/>
                </a:solidFill>
              </a:rPr>
              <a:t>A Second Person Reference</a:t>
            </a:r>
            <a:endParaRPr lang="lv-LV" sz="2400" dirty="0">
              <a:solidFill>
                <a:srgbClr val="04617B"/>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lv-LV" dirty="0" smtClean="0"/>
              <a:t>Plīnijs Jaunākais </a:t>
            </a:r>
            <a:r>
              <a:rPr lang="en-US" dirty="0" smtClean="0"/>
              <a:t>(</a:t>
            </a:r>
            <a:r>
              <a:rPr lang="lv-LV" dirty="0" smtClean="0"/>
              <a:t>m.ē. </a:t>
            </a:r>
            <a:r>
              <a:rPr lang="en-US" dirty="0" smtClean="0"/>
              <a:t>61</a:t>
            </a:r>
            <a:r>
              <a:rPr lang="lv-LV" dirty="0" smtClean="0"/>
              <a:t>-</a:t>
            </a:r>
            <a:r>
              <a:rPr lang="en-US" dirty="0" smtClean="0"/>
              <a:t>112</a:t>
            </a:r>
            <a:r>
              <a:rPr lang="lv-LV" dirty="0" smtClean="0"/>
              <a:t>.</a:t>
            </a:r>
            <a:r>
              <a:rPr lang="lv-LV" dirty="0" err="1" smtClean="0"/>
              <a:t>g</a:t>
            </a:r>
            <a:r>
              <a:rPr lang="lv-LV" dirty="0" smtClean="0"/>
              <a:t>.</a:t>
            </a:r>
            <a:r>
              <a:rPr lang="en-US" dirty="0" smtClean="0"/>
              <a:t>)</a:t>
            </a:r>
            <a:endParaRPr lang="en-US" dirty="0"/>
          </a:p>
        </p:txBody>
      </p:sp>
      <p:sp>
        <p:nvSpPr>
          <p:cNvPr id="3" name="Content Placeholder 2"/>
          <p:cNvSpPr>
            <a:spLocks noGrp="1"/>
          </p:cNvSpPr>
          <p:nvPr>
            <p:ph idx="1"/>
          </p:nvPr>
        </p:nvSpPr>
        <p:spPr>
          <a:xfrm>
            <a:off x="457200" y="2133600"/>
            <a:ext cx="8229600" cy="4389120"/>
          </a:xfrm>
        </p:spPr>
        <p:txBody>
          <a:bodyPr/>
          <a:lstStyle/>
          <a:p>
            <a:r>
              <a:rPr lang="lv-LV" dirty="0" smtClean="0"/>
              <a:t>Atsaucas uz kristiešiem kā uz ļoti ētiskiem cilvēkiem, kas pielūdza Kristu kā Dievu.</a:t>
            </a:r>
            <a:r>
              <a:rPr lang="en-US" dirty="0" smtClean="0"/>
              <a:t>  </a:t>
            </a:r>
            <a:endParaRPr lang="en-US" dirty="0"/>
          </a:p>
          <a:p>
            <a:r>
              <a:rPr lang="lv-LV" dirty="0" smtClean="0"/>
              <a:t>Plīnijs ir autors dažām no visagrīnākajām atsaucēm</a:t>
            </a:r>
            <a:r>
              <a:rPr lang="lv-LV" dirty="0">
                <a:solidFill>
                  <a:prstClr val="black"/>
                </a:solidFill>
              </a:rPr>
              <a:t> ārpus Svētajiem </a:t>
            </a:r>
            <a:r>
              <a:rPr lang="lv-LV" dirty="0" smtClean="0">
                <a:solidFill>
                  <a:prstClr val="black"/>
                </a:solidFill>
              </a:rPr>
              <a:t>Rakstiem, kas attiecas </a:t>
            </a:r>
            <a:r>
              <a:rPr lang="lv-LV" dirty="0" smtClean="0"/>
              <a:t>uz </a:t>
            </a:r>
            <a:r>
              <a:rPr lang="lv-LV" dirty="0"/>
              <a:t>Tā Kunga </a:t>
            </a:r>
            <a:r>
              <a:rPr lang="lv-LV" dirty="0" smtClean="0"/>
              <a:t>mielastu (Vēstules </a:t>
            </a:r>
            <a:r>
              <a:rPr lang="en-US" dirty="0" smtClean="0"/>
              <a:t>10: 96)</a:t>
            </a:r>
            <a:r>
              <a:rPr lang="lv-LV" dirty="0" smtClean="0"/>
              <a:t>.</a:t>
            </a:r>
            <a:endParaRPr lang="en-US" dirty="0"/>
          </a:p>
        </p:txBody>
      </p:sp>
      <p:pic>
        <p:nvPicPr>
          <p:cNvPr id="50178" name="Picture 2" descr="http://upload.wikimedia.org/wikipedia/commons/thumb/5/59/Como_-_Dom_-_Fassade_-_Plinius_der_J%C3%BCngere.jpg/220px-Como_-_Dom_-_Fassade_-_Plinius_der_J%C3%BCngere.jpg"/>
          <p:cNvPicPr>
            <a:picLocks noChangeAspect="1" noChangeArrowheads="1"/>
          </p:cNvPicPr>
          <p:nvPr/>
        </p:nvPicPr>
        <p:blipFill>
          <a:blip r:embed="rId2" cstate="print"/>
          <a:srcRect/>
          <a:stretch>
            <a:fillRect/>
          </a:stretch>
        </p:blipFill>
        <p:spPr bwMode="auto">
          <a:xfrm>
            <a:off x="6324600" y="3886200"/>
            <a:ext cx="2095500" cy="2790825"/>
          </a:xfrm>
          <a:prstGeom prst="rect">
            <a:avLst/>
          </a:prstGeom>
          <a:noFill/>
        </p:spPr>
      </p:pic>
      <p:sp>
        <p:nvSpPr>
          <p:cNvPr id="4" name="Rectangle 3"/>
          <p:cNvSpPr/>
          <p:nvPr/>
        </p:nvSpPr>
        <p:spPr>
          <a:xfrm>
            <a:off x="381000" y="1524000"/>
            <a:ext cx="4114011" cy="461665"/>
          </a:xfrm>
          <a:prstGeom prst="rect">
            <a:avLst/>
          </a:prstGeom>
        </p:spPr>
        <p:txBody>
          <a:bodyPr wrap="none">
            <a:spAutoFit/>
          </a:bodyPr>
          <a:lstStyle/>
          <a:p>
            <a:r>
              <a:rPr lang="en-US" sz="2400" dirty="0">
                <a:solidFill>
                  <a:srgbClr val="04617B"/>
                </a:solidFill>
              </a:rPr>
              <a:t>Pliny the Younger (</a:t>
            </a:r>
            <a:r>
              <a:rPr lang="en-US" sz="2400" dirty="0" smtClean="0">
                <a:solidFill>
                  <a:srgbClr val="04617B"/>
                </a:solidFill>
              </a:rPr>
              <a:t>61</a:t>
            </a:r>
            <a:r>
              <a:rPr lang="lv-LV" sz="2400" dirty="0" smtClean="0">
                <a:solidFill>
                  <a:srgbClr val="04617B"/>
                </a:solidFill>
              </a:rPr>
              <a:t>-</a:t>
            </a:r>
            <a:r>
              <a:rPr lang="en-US" sz="2400" dirty="0" smtClean="0">
                <a:solidFill>
                  <a:srgbClr val="04617B"/>
                </a:solidFill>
              </a:rPr>
              <a:t>112 </a:t>
            </a:r>
            <a:r>
              <a:rPr lang="en-US" sz="2400" dirty="0">
                <a:solidFill>
                  <a:srgbClr val="04617B"/>
                </a:solidFill>
              </a:rPr>
              <a:t>AD)</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838200"/>
            <a:ext cx="8305800" cy="3539430"/>
          </a:xfrm>
          <a:prstGeom prst="rect">
            <a:avLst/>
          </a:prstGeom>
        </p:spPr>
        <p:txBody>
          <a:bodyPr wrap="square">
            <a:spAutoFit/>
          </a:bodyPr>
          <a:lstStyle/>
          <a:p>
            <a:r>
              <a:rPr lang="lv-LV" sz="3200" dirty="0" smtClean="0"/>
              <a:t>[Kristiešiem] bija paradums sapulcēties kādā noteiktā dienā pirms rītausmas, kad viņi dziedāja pārpantos himnu Kristum tā, kā kādam dievam</a:t>
            </a:r>
            <a:r>
              <a:rPr lang="en-US" sz="3200" dirty="0" smtClean="0"/>
              <a:t>…</a:t>
            </a:r>
            <a:r>
              <a:rPr lang="lv-LV" sz="3200" dirty="0" smtClean="0"/>
              <a:t> Pēc tam viņiem bija paradums izklīst un tad atkal sanākt kopā, lai piedalītos maltītē, bet maltītē ar parastu un nevainīgu ēdienu.</a:t>
            </a:r>
            <a:endParaRPr lang="en-US" sz="3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371600"/>
            <a:ext cx="8458200" cy="3908762"/>
          </a:xfrm>
          <a:prstGeom prst="rect">
            <a:avLst/>
          </a:prstGeom>
        </p:spPr>
        <p:txBody>
          <a:bodyPr wrap="square">
            <a:spAutoFit/>
          </a:bodyPr>
          <a:lstStyle/>
          <a:p>
            <a:r>
              <a:rPr lang="lv-LV" sz="3200" dirty="0" smtClean="0"/>
              <a:t>Metode, ko Jūs esat izmantojis, mans mīļais Plīnijs, izskatot to cilvēku prāvas, kas ir apsūdzēti kā kristieši, ir ļoti pareiza…</a:t>
            </a:r>
            <a:r>
              <a:rPr lang="en-US" sz="3200" dirty="0" smtClean="0"/>
              <a:t> </a:t>
            </a:r>
            <a:r>
              <a:rPr lang="lv-LV" sz="3200" dirty="0" smtClean="0"/>
              <a:t>Informāciju bez apsūdzētāja pierakstītā vārda nedrīkst pieņemt kā pierādījumu pret kādu, jo tas ieviestu ļoti bīstamu precedentu, kas neatbilst šī laikmeta garam.</a:t>
            </a:r>
          </a:p>
          <a:p>
            <a:endParaRPr lang="lv-LV"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fontScale="90000"/>
          </a:bodyPr>
          <a:lstStyle/>
          <a:p>
            <a:r>
              <a:rPr lang="lv-LV" dirty="0" smtClean="0"/>
              <a:t>Imperatora Adriāna vēstule Āzijas prokonsulam</a:t>
            </a:r>
            <a:r>
              <a:rPr lang="lv-LV" dirty="0"/>
              <a:t> </a:t>
            </a:r>
            <a:r>
              <a:rPr lang="lv-LV" dirty="0" smtClean="0"/>
              <a:t>Minušijam Fundanam</a:t>
            </a:r>
            <a:endParaRPr lang="en-US" dirty="0"/>
          </a:p>
        </p:txBody>
      </p:sp>
      <p:sp>
        <p:nvSpPr>
          <p:cNvPr id="3" name="Content Placeholder 2"/>
          <p:cNvSpPr>
            <a:spLocks noGrp="1"/>
          </p:cNvSpPr>
          <p:nvPr>
            <p:ph idx="1"/>
          </p:nvPr>
        </p:nvSpPr>
        <p:spPr>
          <a:xfrm>
            <a:off x="457200" y="2971800"/>
            <a:ext cx="8229600" cy="4389120"/>
          </a:xfrm>
        </p:spPr>
        <p:txBody>
          <a:bodyPr>
            <a:normAutofit/>
          </a:bodyPr>
          <a:lstStyle/>
          <a:p>
            <a:r>
              <a:rPr lang="lv-LV" dirty="0" smtClean="0"/>
              <a:t>Tādēļ es nevēlos, lai šī lieta paietu secen bez izmeklēšanas, lai šos cilvēkus novārdzinātu un ziņotājiem tiktu dota izdevība uz ļaunu rīcību. Tāpēc ja provincieši spēj skaidri pierādīt viņu apsūdzības pret kristiešiem tribunāla priekšā, lai viņi darbojas tikai šajā virzienā, bet nevadoties vienīgi no petīcijām un izsaucieniem pret kristiešiem. Ja kāds celtu apsūdzību, pareizāk būtu, ka Jūs to izmeklētu.</a:t>
            </a:r>
          </a:p>
        </p:txBody>
      </p:sp>
      <p:sp>
        <p:nvSpPr>
          <p:cNvPr id="4" name="Rectangle 3"/>
          <p:cNvSpPr/>
          <p:nvPr/>
        </p:nvSpPr>
        <p:spPr>
          <a:xfrm>
            <a:off x="381000" y="2286000"/>
            <a:ext cx="8153400" cy="461665"/>
          </a:xfrm>
          <a:prstGeom prst="rect">
            <a:avLst/>
          </a:prstGeom>
        </p:spPr>
        <p:txBody>
          <a:bodyPr wrap="square">
            <a:spAutoFit/>
          </a:bodyPr>
          <a:lstStyle/>
          <a:p>
            <a:r>
              <a:rPr lang="en-US" sz="2400" dirty="0">
                <a:solidFill>
                  <a:srgbClr val="04617B"/>
                </a:solidFill>
              </a:rPr>
              <a:t>Emporer Hadrian to Minucius Fundanus </a:t>
            </a:r>
            <a:r>
              <a:rPr lang="en-US" sz="2400" dirty="0" smtClean="0">
                <a:solidFill>
                  <a:srgbClr val="04617B"/>
                </a:solidFill>
              </a:rPr>
              <a:t>Asian</a:t>
            </a:r>
            <a:r>
              <a:rPr lang="lv-LV" sz="2400" dirty="0" smtClean="0">
                <a:solidFill>
                  <a:srgbClr val="04617B"/>
                </a:solidFill>
              </a:rPr>
              <a:t> </a:t>
            </a:r>
            <a:r>
              <a:rPr lang="en-US" sz="2400" dirty="0" smtClean="0">
                <a:solidFill>
                  <a:srgbClr val="04617B"/>
                </a:solidFill>
              </a:rPr>
              <a:t>Proconsul</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a:bodyPr>
          <a:lstStyle/>
          <a:p>
            <a:r>
              <a:rPr lang="lv-LV" dirty="0" smtClean="0"/>
              <a:t>Imperators tālāk skaidroja</a:t>
            </a:r>
            <a:endParaRPr lang="en-US" dirty="0"/>
          </a:p>
        </p:txBody>
      </p:sp>
      <p:sp>
        <p:nvSpPr>
          <p:cNvPr id="3" name="Content Placeholder 2"/>
          <p:cNvSpPr>
            <a:spLocks noGrp="1"/>
          </p:cNvSpPr>
          <p:nvPr>
            <p:ph idx="1"/>
          </p:nvPr>
        </p:nvSpPr>
        <p:spPr>
          <a:xfrm>
            <a:off x="457200" y="2743200"/>
            <a:ext cx="8229600" cy="4389120"/>
          </a:xfrm>
        </p:spPr>
        <p:txBody>
          <a:bodyPr/>
          <a:lstStyle/>
          <a:p>
            <a:r>
              <a:rPr lang="lv-LV" dirty="0" smtClean="0"/>
              <a:t>Ja kristieši tiktu atzīti par vainīgiem, tad viņus vajadzētu sodīt «pēc nozieguma šaušalīguma». Ja apsūdzētāji tikai cēla neslavu pret ticīgajiem, tad tos, kuri kļūdaini cēla apsūdzības, bija jāsoda.</a:t>
            </a:r>
          </a:p>
        </p:txBody>
      </p:sp>
      <p:sp>
        <p:nvSpPr>
          <p:cNvPr id="4" name="Rectangle 3"/>
          <p:cNvSpPr/>
          <p:nvPr/>
        </p:nvSpPr>
        <p:spPr>
          <a:xfrm>
            <a:off x="381000" y="2052935"/>
            <a:ext cx="4481996" cy="461665"/>
          </a:xfrm>
          <a:prstGeom prst="rect">
            <a:avLst/>
          </a:prstGeom>
        </p:spPr>
        <p:txBody>
          <a:bodyPr wrap="none">
            <a:spAutoFit/>
          </a:bodyPr>
          <a:lstStyle/>
          <a:p>
            <a:r>
              <a:rPr lang="en-US" sz="2400" dirty="0">
                <a:solidFill>
                  <a:srgbClr val="04617B"/>
                </a:solidFill>
              </a:rPr>
              <a:t>The Emperor </a:t>
            </a:r>
            <a:r>
              <a:rPr lang="lv-LV" sz="2400" dirty="0" smtClean="0">
                <a:solidFill>
                  <a:srgbClr val="04617B"/>
                </a:solidFill>
              </a:rPr>
              <a:t>F</a:t>
            </a:r>
            <a:r>
              <a:rPr lang="en-US" sz="2400" dirty="0" smtClean="0">
                <a:solidFill>
                  <a:srgbClr val="04617B"/>
                </a:solidFill>
              </a:rPr>
              <a:t>urther </a:t>
            </a:r>
            <a:r>
              <a:rPr lang="en-US" sz="2400" dirty="0">
                <a:solidFill>
                  <a:srgbClr val="04617B"/>
                </a:solidFill>
              </a:rPr>
              <a:t>Explained</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lv-LV" dirty="0" smtClean="0"/>
              <a:t>Babiloniešu </a:t>
            </a:r>
            <a:r>
              <a:rPr lang="lv-LV" dirty="0"/>
              <a:t>T</a:t>
            </a:r>
            <a:r>
              <a:rPr lang="lv-LV" dirty="0" smtClean="0"/>
              <a:t>almuds</a:t>
            </a:r>
            <a:endParaRPr lang="en-US" dirty="0"/>
          </a:p>
        </p:txBody>
      </p:sp>
      <p:sp>
        <p:nvSpPr>
          <p:cNvPr id="3" name="Content Placeholder 2"/>
          <p:cNvSpPr>
            <a:spLocks noGrp="1"/>
          </p:cNvSpPr>
          <p:nvPr>
            <p:ph idx="1"/>
          </p:nvPr>
        </p:nvSpPr>
        <p:spPr>
          <a:xfrm>
            <a:off x="457200" y="2438400"/>
            <a:ext cx="8229600" cy="4389120"/>
          </a:xfrm>
        </p:spPr>
        <p:txBody>
          <a:bodyPr/>
          <a:lstStyle/>
          <a:p>
            <a:r>
              <a:rPr lang="lv-LV" dirty="0" smtClean="0"/>
              <a:t>Atzīmē Jēzus krustā sišanu Pashas svētku priekšvakarā un piemina, ka viņš tika apsūdzēts pesteļošanā un veicināja jūdu apostāzi (Sinedrijs 43).</a:t>
            </a:r>
          </a:p>
        </p:txBody>
      </p:sp>
      <p:pic>
        <p:nvPicPr>
          <p:cNvPr id="49154" name="Picture 2" descr="http://upload.wikimedia.org/wikipedia/en/thumb/2/28/Talmud.jpg/220px-Talmud.jpg"/>
          <p:cNvPicPr>
            <a:picLocks noChangeAspect="1" noChangeArrowheads="1"/>
          </p:cNvPicPr>
          <p:nvPr/>
        </p:nvPicPr>
        <p:blipFill>
          <a:blip r:embed="rId2" cstate="print"/>
          <a:srcRect/>
          <a:stretch>
            <a:fillRect/>
          </a:stretch>
        </p:blipFill>
        <p:spPr bwMode="auto">
          <a:xfrm>
            <a:off x="3505200" y="3733800"/>
            <a:ext cx="2095500" cy="2962276"/>
          </a:xfrm>
          <a:prstGeom prst="rect">
            <a:avLst/>
          </a:prstGeom>
          <a:noFill/>
        </p:spPr>
      </p:pic>
      <p:sp>
        <p:nvSpPr>
          <p:cNvPr id="4" name="Rectangle 3"/>
          <p:cNvSpPr/>
          <p:nvPr/>
        </p:nvSpPr>
        <p:spPr>
          <a:xfrm>
            <a:off x="381000" y="1752600"/>
            <a:ext cx="3343992" cy="461665"/>
          </a:xfrm>
          <a:prstGeom prst="rect">
            <a:avLst/>
          </a:prstGeom>
        </p:spPr>
        <p:txBody>
          <a:bodyPr wrap="none">
            <a:spAutoFit/>
          </a:bodyPr>
          <a:lstStyle/>
          <a:p>
            <a:r>
              <a:rPr lang="en-US" sz="2400" dirty="0">
                <a:solidFill>
                  <a:srgbClr val="04617B"/>
                </a:solidFill>
              </a:rPr>
              <a:t>The Babylonian Talmud</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1066800"/>
            <a:ext cx="8534400" cy="5016758"/>
          </a:xfrm>
          <a:prstGeom prst="rect">
            <a:avLst/>
          </a:prstGeom>
        </p:spPr>
        <p:txBody>
          <a:bodyPr wrap="square">
            <a:spAutoFit/>
          </a:bodyPr>
          <a:lstStyle/>
          <a:p>
            <a:r>
              <a:rPr lang="en-US" sz="3200" dirty="0" smtClean="0"/>
              <a:t>Pashas </a:t>
            </a:r>
            <a:r>
              <a:rPr lang="en-US" sz="3200" dirty="0"/>
              <a:t>svētku </a:t>
            </a:r>
            <a:r>
              <a:rPr lang="en-US" sz="3200" dirty="0" smtClean="0"/>
              <a:t>priekšvakarā</a:t>
            </a:r>
            <a:r>
              <a:rPr lang="lv-LV" sz="3200" dirty="0" smtClean="0"/>
              <a:t> Ješu tika pakārts. Četrdesmit dienas pirms nāves soda izpildīšanas, ziņotājs izgāja un sauca: «Viņu nomētās ar akmeņiem, jo viņš piekopis pesteļošanu un vilinājis Israēlu</a:t>
            </a:r>
            <a:r>
              <a:rPr lang="lv-LV" sz="3200" dirty="0"/>
              <a:t> </a:t>
            </a:r>
            <a:r>
              <a:rPr lang="lv-LV" sz="3200" dirty="0" smtClean="0"/>
              <a:t>uz apostāzi. Ikviens, kas var teikt kaut ko viņa labā, lai nāk un aizstāv viņu.» Bet tā kā nekas netika uzrādīts viņa labā, viņš tika pakārts Pashas svētku priekšvakarā.</a:t>
            </a:r>
          </a:p>
          <a:p>
            <a:endParaRPr lang="lv-LV"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lv-LV" dirty="0" smtClean="0"/>
              <a:t>Iegravējums, kas atrasts Portugālē</a:t>
            </a:r>
            <a:endParaRPr lang="en-US" dirty="0"/>
          </a:p>
        </p:txBody>
      </p:sp>
      <p:sp>
        <p:nvSpPr>
          <p:cNvPr id="3" name="Content Placeholder 2"/>
          <p:cNvSpPr>
            <a:spLocks noGrp="1"/>
          </p:cNvSpPr>
          <p:nvPr>
            <p:ph idx="1"/>
          </p:nvPr>
        </p:nvSpPr>
        <p:spPr>
          <a:xfrm>
            <a:off x="457200" y="2697480"/>
            <a:ext cx="8229600" cy="4389120"/>
          </a:xfrm>
        </p:spPr>
        <p:txBody>
          <a:bodyPr/>
          <a:lstStyle/>
          <a:p>
            <a:pPr>
              <a:buNone/>
            </a:pPr>
            <a:r>
              <a:rPr lang="en-US" dirty="0"/>
              <a:t>NERONI. CL. CAIS AUG. PONT. MAX.</a:t>
            </a:r>
          </a:p>
          <a:p>
            <a:pPr>
              <a:buNone/>
            </a:pPr>
            <a:r>
              <a:rPr lang="en-US" dirty="0"/>
              <a:t>OB PROVINC. LATRONIB</a:t>
            </a:r>
          </a:p>
          <a:p>
            <a:pPr>
              <a:buNone/>
            </a:pPr>
            <a:r>
              <a:rPr lang="en-US" dirty="0"/>
              <a:t>ET. HIS. QUI. NOVAM</a:t>
            </a:r>
          </a:p>
          <a:p>
            <a:pPr>
              <a:buNone/>
            </a:pPr>
            <a:r>
              <a:rPr lang="en-US" dirty="0"/>
              <a:t>GENERI. HUM SUPER</a:t>
            </a:r>
          </a:p>
          <a:p>
            <a:pPr>
              <a:buNone/>
            </a:pPr>
            <a:r>
              <a:rPr lang="en-US" dirty="0"/>
              <a:t>STITION. INCULCAB</a:t>
            </a:r>
          </a:p>
          <a:p>
            <a:pPr>
              <a:buNone/>
            </a:pPr>
            <a:r>
              <a:rPr lang="en-US" dirty="0"/>
              <a:t>PURGATAM.</a:t>
            </a:r>
          </a:p>
          <a:p>
            <a:endParaRPr lang="en-US" dirty="0"/>
          </a:p>
        </p:txBody>
      </p:sp>
      <p:sp>
        <p:nvSpPr>
          <p:cNvPr id="4" name="Rectangle 3"/>
          <p:cNvSpPr/>
          <p:nvPr/>
        </p:nvSpPr>
        <p:spPr>
          <a:xfrm>
            <a:off x="381000" y="1904999"/>
            <a:ext cx="4583947" cy="461665"/>
          </a:xfrm>
          <a:prstGeom prst="rect">
            <a:avLst/>
          </a:prstGeom>
        </p:spPr>
        <p:txBody>
          <a:bodyPr wrap="none">
            <a:spAutoFit/>
          </a:bodyPr>
          <a:lstStyle/>
          <a:p>
            <a:r>
              <a:rPr lang="lv-LV" sz="2400" dirty="0" smtClean="0">
                <a:solidFill>
                  <a:srgbClr val="04617B"/>
                </a:solidFill>
              </a:rPr>
              <a:t>An </a:t>
            </a:r>
            <a:r>
              <a:rPr lang="en-US" sz="2400" dirty="0" smtClean="0">
                <a:solidFill>
                  <a:srgbClr val="04617B"/>
                </a:solidFill>
              </a:rPr>
              <a:t>Inscription </a:t>
            </a:r>
            <a:r>
              <a:rPr lang="en-US" sz="2400" dirty="0">
                <a:solidFill>
                  <a:srgbClr val="04617B"/>
                </a:solidFill>
              </a:rPr>
              <a:t>Found in Portugal</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lv-LV" dirty="0" smtClean="0"/>
              <a:t>Tulkojums</a:t>
            </a:r>
            <a:endParaRPr lang="en-US" dirty="0"/>
          </a:p>
        </p:txBody>
      </p:sp>
      <p:sp>
        <p:nvSpPr>
          <p:cNvPr id="3" name="Content Placeholder 2"/>
          <p:cNvSpPr>
            <a:spLocks noGrp="1"/>
          </p:cNvSpPr>
          <p:nvPr>
            <p:ph idx="1"/>
          </p:nvPr>
        </p:nvSpPr>
        <p:spPr>
          <a:xfrm>
            <a:off x="457200" y="2667000"/>
            <a:ext cx="8229600" cy="4389120"/>
          </a:xfrm>
        </p:spPr>
        <p:txBody>
          <a:bodyPr/>
          <a:lstStyle/>
          <a:p>
            <a:pPr>
              <a:buNone/>
            </a:pPr>
            <a:r>
              <a:rPr lang="lv-LV" dirty="0" smtClean="0"/>
              <a:t>NĒ</a:t>
            </a:r>
            <a:r>
              <a:rPr lang="en-US" dirty="0" smtClean="0"/>
              <a:t>RO</a:t>
            </a:r>
            <a:r>
              <a:rPr lang="lv-LV" dirty="0" smtClean="0"/>
              <a:t>NAM</a:t>
            </a:r>
            <a:r>
              <a:rPr lang="en-US" dirty="0" smtClean="0"/>
              <a:t> </a:t>
            </a:r>
            <a:r>
              <a:rPr lang="lv-LV" dirty="0" smtClean="0"/>
              <a:t>KLAUDIJAM CĒZARAM</a:t>
            </a:r>
            <a:r>
              <a:rPr lang="lv-LV" dirty="0"/>
              <a:t>.</a:t>
            </a:r>
            <a:endParaRPr lang="en-US" dirty="0"/>
          </a:p>
          <a:p>
            <a:pPr>
              <a:buNone/>
            </a:pPr>
            <a:r>
              <a:rPr lang="en-US" dirty="0" smtClean="0"/>
              <a:t>AUGUSTS</a:t>
            </a:r>
            <a:r>
              <a:rPr lang="en-US" dirty="0"/>
              <a:t>, </a:t>
            </a:r>
            <a:r>
              <a:rPr lang="lv-LV" dirty="0" smtClean="0"/>
              <a:t>AUGSTAIS PRIESTERIS</a:t>
            </a:r>
            <a:r>
              <a:rPr lang="en-US" dirty="0" smtClean="0"/>
              <a:t>,</a:t>
            </a:r>
            <a:endParaRPr lang="en-US" dirty="0"/>
          </a:p>
          <a:p>
            <a:pPr>
              <a:buNone/>
            </a:pPr>
            <a:r>
              <a:rPr lang="lv-LV" dirty="0" smtClean="0"/>
              <a:t>PAR TO, KA ATBRĪVOJA PROVINCI</a:t>
            </a:r>
          </a:p>
          <a:p>
            <a:pPr>
              <a:buNone/>
            </a:pPr>
            <a:r>
              <a:rPr lang="lv-LV" dirty="0" smtClean="0"/>
              <a:t>NO LAUPĪTĀJIEM, UN TIEM,</a:t>
            </a:r>
          </a:p>
          <a:p>
            <a:pPr>
              <a:buNone/>
            </a:pPr>
            <a:r>
              <a:rPr lang="lv-LV" dirty="0" smtClean="0"/>
              <a:t>KAS MĀCĪJA CILVĒCEI</a:t>
            </a:r>
          </a:p>
          <a:p>
            <a:pPr>
              <a:buNone/>
            </a:pPr>
            <a:r>
              <a:rPr lang="lv-LV" dirty="0" smtClean="0"/>
              <a:t>JAUNU MĀŅTICĪBU</a:t>
            </a:r>
            <a:r>
              <a:rPr lang="en-US" dirty="0" smtClean="0"/>
              <a:t>.</a:t>
            </a:r>
            <a:endParaRPr lang="en-US" dirty="0"/>
          </a:p>
          <a:p>
            <a:pPr>
              <a:buNone/>
            </a:pPr>
            <a:endParaRPr lang="en-US" dirty="0"/>
          </a:p>
        </p:txBody>
      </p:sp>
      <p:sp>
        <p:nvSpPr>
          <p:cNvPr id="4" name="Rectangle 3"/>
          <p:cNvSpPr/>
          <p:nvPr/>
        </p:nvSpPr>
        <p:spPr>
          <a:xfrm>
            <a:off x="381000" y="1905000"/>
            <a:ext cx="2275046" cy="461665"/>
          </a:xfrm>
          <a:prstGeom prst="rect">
            <a:avLst/>
          </a:prstGeom>
        </p:spPr>
        <p:txBody>
          <a:bodyPr wrap="none">
            <a:spAutoFit/>
          </a:bodyPr>
          <a:lstStyle/>
          <a:p>
            <a:r>
              <a:rPr lang="lv-LV" sz="2400" dirty="0" smtClean="0">
                <a:solidFill>
                  <a:srgbClr val="04617B"/>
                </a:solidFill>
              </a:rPr>
              <a:t>The </a:t>
            </a:r>
            <a:r>
              <a:rPr lang="en-US" sz="2400" dirty="0" smtClean="0">
                <a:solidFill>
                  <a:srgbClr val="04617B"/>
                </a:solidFill>
              </a:rPr>
              <a:t>Translation</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Autofit/>
          </a:bodyPr>
          <a:lstStyle/>
          <a:p>
            <a:r>
              <a:rPr lang="lv-LV" sz="4800" dirty="0" smtClean="0"/>
              <a:t>Bībele nav vienīgais pierādījumu avots Jēzus eksistencei</a:t>
            </a:r>
            <a:endParaRPr lang="en-US" sz="4800" dirty="0"/>
          </a:p>
        </p:txBody>
      </p:sp>
      <p:sp>
        <p:nvSpPr>
          <p:cNvPr id="3" name="Content Placeholder 2"/>
          <p:cNvSpPr>
            <a:spLocks noGrp="1"/>
          </p:cNvSpPr>
          <p:nvPr>
            <p:ph idx="1"/>
          </p:nvPr>
        </p:nvSpPr>
        <p:spPr>
          <a:xfrm>
            <a:off x="457200" y="2971800"/>
            <a:ext cx="8229600" cy="4389120"/>
          </a:xfrm>
        </p:spPr>
        <p:txBody>
          <a:bodyPr/>
          <a:lstStyle/>
          <a:p>
            <a:r>
              <a:rPr lang="lv-LV" dirty="0" smtClean="0"/>
              <a:t>Es nepievienojos viedoklim, ka Bībele nav pieņemams, precīzs, patiess Jēzus dzīves izklāsts.</a:t>
            </a:r>
            <a:r>
              <a:rPr lang="en-US" dirty="0" smtClean="0"/>
              <a:t> </a:t>
            </a:r>
          </a:p>
          <a:p>
            <a:r>
              <a:rPr lang="lv-LV" dirty="0" smtClean="0">
                <a:solidFill>
                  <a:prstClr val="black"/>
                </a:solidFill>
              </a:rPr>
              <a:t>Ir </a:t>
            </a:r>
            <a:r>
              <a:rPr lang="lv-LV" dirty="0" smtClean="0"/>
              <a:t>ticami pierādījumi tam, ka autori, kuriem piedēvēti evaņģēliji un vēstules, tos uzrakstīja </a:t>
            </a:r>
            <a:r>
              <a:rPr lang="lv-LV" dirty="0">
                <a:solidFill>
                  <a:prstClr val="black"/>
                </a:solidFill>
              </a:rPr>
              <a:t>pirmā </a:t>
            </a:r>
            <a:r>
              <a:rPr lang="lv-LV" dirty="0" smtClean="0">
                <a:solidFill>
                  <a:prstClr val="black"/>
                </a:solidFill>
              </a:rPr>
              <a:t>gadsimta </a:t>
            </a:r>
            <a:r>
              <a:rPr lang="lv-LV" dirty="0" smtClean="0"/>
              <a:t>laikā.</a:t>
            </a:r>
            <a:endParaRPr lang="en-US" dirty="0" smtClean="0"/>
          </a:p>
          <a:p>
            <a:pPr lvl="1">
              <a:buNone/>
            </a:pPr>
            <a:endParaRPr lang="en-US" dirty="0"/>
          </a:p>
        </p:txBody>
      </p:sp>
      <p:pic>
        <p:nvPicPr>
          <p:cNvPr id="66562" name="Picture 2" descr="http://www.westwardcoc.com/images/bible.jpg"/>
          <p:cNvPicPr>
            <a:picLocks noChangeAspect="1" noChangeArrowheads="1"/>
          </p:cNvPicPr>
          <p:nvPr/>
        </p:nvPicPr>
        <p:blipFill>
          <a:blip r:embed="rId2" cstate="print"/>
          <a:srcRect/>
          <a:stretch>
            <a:fillRect/>
          </a:stretch>
        </p:blipFill>
        <p:spPr bwMode="auto">
          <a:xfrm>
            <a:off x="3428999" y="4724399"/>
            <a:ext cx="2574817" cy="2057401"/>
          </a:xfrm>
          <a:prstGeom prst="rect">
            <a:avLst/>
          </a:prstGeom>
          <a:noFill/>
        </p:spPr>
      </p:pic>
      <p:sp>
        <p:nvSpPr>
          <p:cNvPr id="4" name="Rectangle 3"/>
          <p:cNvSpPr/>
          <p:nvPr/>
        </p:nvSpPr>
        <p:spPr>
          <a:xfrm>
            <a:off x="381000" y="2286000"/>
            <a:ext cx="8077200" cy="430887"/>
          </a:xfrm>
          <a:prstGeom prst="rect">
            <a:avLst/>
          </a:prstGeom>
        </p:spPr>
        <p:txBody>
          <a:bodyPr wrap="square">
            <a:spAutoFit/>
          </a:bodyPr>
          <a:lstStyle/>
          <a:p>
            <a:r>
              <a:rPr lang="en-US" sz="2200" dirty="0">
                <a:solidFill>
                  <a:srgbClr val="04617B"/>
                </a:solidFill>
              </a:rPr>
              <a:t>The Bible is Not the Only Source of Evidence </a:t>
            </a:r>
            <a:r>
              <a:rPr lang="lv-LV" sz="2200" dirty="0" smtClean="0">
                <a:solidFill>
                  <a:srgbClr val="04617B"/>
                </a:solidFill>
              </a:rPr>
              <a:t>f</a:t>
            </a:r>
            <a:r>
              <a:rPr lang="en-US" sz="2200" dirty="0" smtClean="0">
                <a:solidFill>
                  <a:srgbClr val="04617B"/>
                </a:solidFill>
              </a:rPr>
              <a:t>or Jesus</a:t>
            </a:r>
            <a:r>
              <a:rPr lang="lv-LV" sz="2200" dirty="0" smtClean="0">
                <a:solidFill>
                  <a:srgbClr val="04617B"/>
                </a:solidFill>
              </a:rPr>
              <a:t>’ </a:t>
            </a:r>
            <a:r>
              <a:rPr lang="en-US" sz="2200" dirty="0" smtClean="0">
                <a:solidFill>
                  <a:srgbClr val="04617B"/>
                </a:solidFill>
              </a:rPr>
              <a:t>Existence</a:t>
            </a:r>
            <a:endParaRPr lang="lv-LV" sz="2200" dirty="0">
              <a:solidFill>
                <a:srgbClr val="04617B"/>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lv-LV" dirty="0" smtClean="0"/>
              <a:t>Kopsavilkums</a:t>
            </a:r>
            <a:endParaRPr lang="en-US" dirty="0"/>
          </a:p>
        </p:txBody>
      </p:sp>
      <p:sp>
        <p:nvSpPr>
          <p:cNvPr id="3" name="Content Placeholder 2"/>
          <p:cNvSpPr>
            <a:spLocks noGrp="1"/>
          </p:cNvSpPr>
          <p:nvPr>
            <p:ph idx="1"/>
          </p:nvPr>
        </p:nvSpPr>
        <p:spPr>
          <a:xfrm>
            <a:off x="457200" y="2392680"/>
            <a:ext cx="8229600" cy="4389120"/>
          </a:xfrm>
        </p:spPr>
        <p:txBody>
          <a:bodyPr>
            <a:normAutofit/>
          </a:bodyPr>
          <a:lstStyle/>
          <a:p>
            <a:r>
              <a:rPr lang="lv-LV" dirty="0" smtClean="0"/>
              <a:t>Ir iespējams gandrīz pilnībā atveidot evaņģēliju vēstījumus no avotiem ārpus Bībeles.</a:t>
            </a:r>
            <a:r>
              <a:rPr lang="en-US" dirty="0" smtClean="0"/>
              <a:t> </a:t>
            </a:r>
          </a:p>
          <a:p>
            <a:r>
              <a:rPr lang="lv-LV" dirty="0" smtClean="0"/>
              <a:t>Jēzus tika saukts par Kristu (Josefs).</a:t>
            </a:r>
            <a:endParaRPr lang="en-US" dirty="0" smtClean="0"/>
          </a:p>
          <a:p>
            <a:r>
              <a:rPr lang="lv-LV" dirty="0" smtClean="0"/>
              <a:t>Jēzus nodarbojās ar pesteļošanu un veda Israēlu uz jaunām mācībām, par ko viņu pakāra pie krusta Pashas svētkos (Babiloniešu Talmuds).</a:t>
            </a:r>
            <a:endParaRPr lang="en-US" dirty="0" smtClean="0"/>
          </a:p>
          <a:p>
            <a:r>
              <a:rPr lang="lv-LV" dirty="0" smtClean="0"/>
              <a:t>Jēzus darbojās Jūdejā (Tacits).</a:t>
            </a:r>
            <a:endParaRPr lang="en-US" dirty="0" smtClean="0"/>
          </a:p>
          <a:p>
            <a:r>
              <a:rPr lang="lv-LV" dirty="0" smtClean="0"/>
              <a:t>Jēzus sekotāji ticēja, ka Jēzus ir Dievs un kā tādu arī viņu pielūdza (Plīnijs Jaunākais). </a:t>
            </a:r>
            <a:endParaRPr lang="en-US" dirty="0"/>
          </a:p>
        </p:txBody>
      </p:sp>
      <p:sp>
        <p:nvSpPr>
          <p:cNvPr id="4" name="Rectangle 3"/>
          <p:cNvSpPr/>
          <p:nvPr/>
        </p:nvSpPr>
        <p:spPr>
          <a:xfrm>
            <a:off x="381000" y="1671935"/>
            <a:ext cx="1466748" cy="461665"/>
          </a:xfrm>
          <a:prstGeom prst="rect">
            <a:avLst/>
          </a:prstGeom>
        </p:spPr>
        <p:txBody>
          <a:bodyPr wrap="none">
            <a:spAutoFit/>
          </a:bodyPr>
          <a:lstStyle/>
          <a:p>
            <a:r>
              <a:rPr lang="en-US" sz="2400" dirty="0">
                <a:solidFill>
                  <a:srgbClr val="04617B"/>
                </a:solidFill>
              </a:rPr>
              <a:t>Summary</a:t>
            </a:r>
            <a:endParaRPr lang="lv-LV" sz="2400" dirty="0">
              <a:solidFill>
                <a:srgbClr val="04617B"/>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lv-LV" dirty="0" smtClean="0"/>
              <a:t>Nopietns apsvērums</a:t>
            </a:r>
            <a:endParaRPr lang="en-US" dirty="0"/>
          </a:p>
        </p:txBody>
      </p:sp>
      <p:sp>
        <p:nvSpPr>
          <p:cNvPr id="3" name="Content Placeholder 2"/>
          <p:cNvSpPr>
            <a:spLocks noGrp="1"/>
          </p:cNvSpPr>
          <p:nvPr>
            <p:ph idx="1"/>
          </p:nvPr>
        </p:nvSpPr>
        <p:spPr>
          <a:xfrm>
            <a:off x="457200" y="2468880"/>
            <a:ext cx="8229600" cy="4389120"/>
          </a:xfrm>
        </p:spPr>
        <p:txBody>
          <a:bodyPr/>
          <a:lstStyle/>
          <a:p>
            <a:r>
              <a:rPr lang="lv-LV" dirty="0" smtClean="0"/>
              <a:t>M.ē. 70.g. Romas militārā varenība sagrāva Jūdeju, iznīcinot daudzus tās autoritāšu centrus.</a:t>
            </a:r>
            <a:r>
              <a:rPr lang="en-US" dirty="0" smtClean="0"/>
              <a:t> </a:t>
            </a:r>
          </a:p>
          <a:p>
            <a:r>
              <a:rPr lang="lv-LV" dirty="0" smtClean="0"/>
              <a:t>Jēzus kalpošana nenotika kādā nozīmīgā ekonomiskās vai politiskās aktivitātes centrā.</a:t>
            </a:r>
            <a:r>
              <a:rPr lang="en-US" dirty="0" smtClean="0"/>
              <a:t> (Mat. 9:35)</a:t>
            </a:r>
            <a:endParaRPr lang="en-US" dirty="0"/>
          </a:p>
        </p:txBody>
      </p:sp>
      <p:pic>
        <p:nvPicPr>
          <p:cNvPr id="65537" name="Picture 1" descr="C:\Documents and Settings\Administrator\Local Settings\Temporary Internet Files\Content.IE5\478LMDS1\MC900149420[1].wmf"/>
          <p:cNvPicPr>
            <a:picLocks noChangeAspect="1" noChangeArrowheads="1"/>
          </p:cNvPicPr>
          <p:nvPr/>
        </p:nvPicPr>
        <p:blipFill>
          <a:blip r:embed="rId2" cstate="print"/>
          <a:srcRect/>
          <a:stretch>
            <a:fillRect/>
          </a:stretch>
        </p:blipFill>
        <p:spPr bwMode="auto">
          <a:xfrm>
            <a:off x="7162800" y="3820562"/>
            <a:ext cx="1560214" cy="2885038"/>
          </a:xfrm>
          <a:prstGeom prst="rect">
            <a:avLst/>
          </a:prstGeom>
          <a:noFill/>
        </p:spPr>
      </p:pic>
      <p:sp>
        <p:nvSpPr>
          <p:cNvPr id="4" name="Rectangle 3"/>
          <p:cNvSpPr/>
          <p:nvPr/>
        </p:nvSpPr>
        <p:spPr>
          <a:xfrm>
            <a:off x="456825" y="1748135"/>
            <a:ext cx="3964355" cy="461665"/>
          </a:xfrm>
          <a:prstGeom prst="rect">
            <a:avLst/>
          </a:prstGeom>
        </p:spPr>
        <p:txBody>
          <a:bodyPr wrap="none">
            <a:spAutoFit/>
          </a:bodyPr>
          <a:lstStyle/>
          <a:p>
            <a:r>
              <a:rPr lang="lv-LV" sz="2400" dirty="0" smtClean="0">
                <a:solidFill>
                  <a:srgbClr val="04617B"/>
                </a:solidFill>
              </a:rPr>
              <a:t>An </a:t>
            </a:r>
            <a:r>
              <a:rPr lang="en-US" sz="2400" dirty="0" smtClean="0">
                <a:solidFill>
                  <a:srgbClr val="04617B"/>
                </a:solidFill>
              </a:rPr>
              <a:t>Important </a:t>
            </a:r>
            <a:r>
              <a:rPr lang="en-US" sz="2400" dirty="0">
                <a:solidFill>
                  <a:srgbClr val="04617B"/>
                </a:solidFill>
              </a:rPr>
              <a:t>Consideration</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lv-LV" dirty="0" smtClean="0"/>
              <a:t>Džons P. Meijers</a:t>
            </a:r>
            <a:endParaRPr lang="en-US" dirty="0"/>
          </a:p>
        </p:txBody>
      </p:sp>
      <p:sp>
        <p:nvSpPr>
          <p:cNvPr id="3" name="Content Placeholder 2"/>
          <p:cNvSpPr>
            <a:spLocks noGrp="1"/>
          </p:cNvSpPr>
          <p:nvPr>
            <p:ph idx="1"/>
          </p:nvPr>
        </p:nvSpPr>
        <p:spPr>
          <a:xfrm>
            <a:off x="457200" y="2468880"/>
            <a:ext cx="8229600" cy="4389120"/>
          </a:xfrm>
        </p:spPr>
        <p:txBody>
          <a:bodyPr>
            <a:normAutofit lnSpcReduction="10000"/>
          </a:bodyPr>
          <a:lstStyle/>
          <a:p>
            <a:r>
              <a:rPr lang="lv-LV" dirty="0" smtClean="0"/>
              <a:t>Kad mēs meklējam izteikumus par Jēzu m.ē. 1. un 2. gadsimta nekanoniskajos rakstos, sākumā norāžu trūkums liek mums vilties.</a:t>
            </a:r>
            <a:r>
              <a:rPr lang="en-US" dirty="0" smtClean="0"/>
              <a:t>..</a:t>
            </a:r>
            <a:r>
              <a:rPr lang="lv-LV" dirty="0" smtClean="0"/>
              <a:t> Vismaz dažiem no šiem rakstītājiem bija tieša vai netieša saskare ar kristiešiem; nevienam no viņiem nebija saskare ar Kristu, ko kristieši pielūdza. Tas mums vienkārši atgādina, ka Jēzus bija </a:t>
            </a:r>
            <a:r>
              <a:rPr lang="lv-LV" dirty="0" smtClean="0"/>
              <a:t>margināls [</a:t>
            </a:r>
            <a:r>
              <a:rPr lang="lv-LV" dirty="0" err="1" smtClean="0"/>
              <a:t>ang</a:t>
            </a:r>
            <a:r>
              <a:rPr lang="lv-LV" dirty="0" smtClean="0"/>
              <a:t>.: «</a:t>
            </a:r>
            <a:r>
              <a:rPr lang="lv-LV" dirty="0" err="1" smtClean="0"/>
              <a:t>marginal</a:t>
            </a:r>
            <a:r>
              <a:rPr lang="lv-LV" dirty="0" smtClean="0"/>
              <a:t>»; </a:t>
            </a:r>
            <a:r>
              <a:rPr lang="lv-LV" dirty="0" err="1" smtClean="0"/>
              <a:t>latv</a:t>
            </a:r>
            <a:r>
              <a:rPr lang="lv-LV" dirty="0" smtClean="0"/>
              <a:t>.: «nomales»] </a:t>
            </a:r>
            <a:r>
              <a:rPr lang="lv-LV" dirty="0" smtClean="0"/>
              <a:t>jūds</a:t>
            </a:r>
            <a:r>
              <a:rPr lang="lv-LV" dirty="0" smtClean="0"/>
              <a:t>, vadot mazpazīstamu kustību kādā Romas impērijas nomales provincē… Pārsteidzoši ir tas, ka pastāv vairākas iespējamas atsauces uz Jēzu</a:t>
            </a:r>
            <a:r>
              <a:rPr lang="en-US" dirty="0" smtClean="0"/>
              <a:t>…</a:t>
            </a:r>
            <a:endParaRPr lang="lv-LV" dirty="0" smtClean="0"/>
          </a:p>
          <a:p>
            <a:r>
              <a:rPr lang="lv-LV" sz="2600" dirty="0" smtClean="0"/>
              <a:t>No «Margināls jūds</a:t>
            </a:r>
            <a:r>
              <a:rPr lang="en-US" sz="2600" dirty="0" smtClean="0"/>
              <a:t>: </a:t>
            </a:r>
            <a:r>
              <a:rPr lang="lv-LV" sz="2600" dirty="0" smtClean="0"/>
              <a:t>Pārdomājot vēsturisko Jēzu».</a:t>
            </a:r>
            <a:endParaRPr lang="en-US" sz="2600" dirty="0"/>
          </a:p>
        </p:txBody>
      </p:sp>
      <p:sp>
        <p:nvSpPr>
          <p:cNvPr id="4" name="Rectangle 3"/>
          <p:cNvSpPr/>
          <p:nvPr/>
        </p:nvSpPr>
        <p:spPr>
          <a:xfrm>
            <a:off x="457200" y="1748135"/>
            <a:ext cx="1795235" cy="461665"/>
          </a:xfrm>
          <a:prstGeom prst="rect">
            <a:avLst/>
          </a:prstGeom>
        </p:spPr>
        <p:txBody>
          <a:bodyPr wrap="none">
            <a:spAutoFit/>
          </a:bodyPr>
          <a:lstStyle/>
          <a:p>
            <a:r>
              <a:rPr lang="en-US" sz="2400" dirty="0">
                <a:solidFill>
                  <a:srgbClr val="04617B"/>
                </a:solidFill>
              </a:rPr>
              <a:t>John P. Meir</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76600" y="704088"/>
            <a:ext cx="5410200" cy="1143000"/>
          </a:xfrm>
        </p:spPr>
        <p:txBody>
          <a:bodyPr>
            <a:normAutofit fontScale="90000"/>
          </a:bodyPr>
          <a:lstStyle/>
          <a:p>
            <a:r>
              <a:rPr lang="en-US" dirty="0" smtClean="0"/>
              <a:t>Tacits (</a:t>
            </a:r>
            <a:r>
              <a:rPr lang="lv-LV" dirty="0" smtClean="0"/>
              <a:t>m.ē. </a:t>
            </a:r>
            <a:r>
              <a:rPr lang="en-US" dirty="0" smtClean="0"/>
              <a:t>56-117</a:t>
            </a:r>
            <a:r>
              <a:rPr lang="lv-LV" dirty="0" smtClean="0"/>
              <a:t>.g.</a:t>
            </a:r>
            <a:r>
              <a:rPr lang="en-US" dirty="0" smtClean="0"/>
              <a:t>)</a:t>
            </a:r>
            <a:endParaRPr lang="en-US" dirty="0"/>
          </a:p>
        </p:txBody>
      </p:sp>
      <p:sp>
        <p:nvSpPr>
          <p:cNvPr id="3" name="Content Placeholder 2"/>
          <p:cNvSpPr>
            <a:spLocks noGrp="1"/>
          </p:cNvSpPr>
          <p:nvPr>
            <p:ph idx="1"/>
          </p:nvPr>
        </p:nvSpPr>
        <p:spPr>
          <a:xfrm>
            <a:off x="3581400" y="2819400"/>
            <a:ext cx="5105400" cy="3505200"/>
          </a:xfrm>
        </p:spPr>
        <p:txBody>
          <a:bodyPr/>
          <a:lstStyle/>
          <a:p>
            <a:r>
              <a:rPr lang="lv-LV" dirty="0" smtClean="0"/>
              <a:t>Piemin kristiešus, ko viņš uzskatīja par māņticīgiem, un teica, ka viņi cieta no Poncija Pilāta (Hronika </a:t>
            </a:r>
            <a:r>
              <a:rPr lang="en-US" dirty="0" smtClean="0"/>
              <a:t>15:44)</a:t>
            </a:r>
            <a:r>
              <a:rPr lang="lv-LV" dirty="0" smtClean="0"/>
              <a:t>.</a:t>
            </a:r>
            <a:endParaRPr lang="en-US" dirty="0"/>
          </a:p>
        </p:txBody>
      </p:sp>
      <p:pic>
        <p:nvPicPr>
          <p:cNvPr id="55298" name="Picture 2" descr="http://upload.wikimedia.org/wikipedia/commons/thumb/e/e3/Gaius_Cornelius_Tacitus_mirror.jpg/180px-Gaius_Cornelius_Tacitus_mirror.jpg"/>
          <p:cNvPicPr>
            <a:picLocks noChangeAspect="1" noChangeArrowheads="1"/>
          </p:cNvPicPr>
          <p:nvPr/>
        </p:nvPicPr>
        <p:blipFill>
          <a:blip r:embed="rId2" cstate="print"/>
          <a:srcRect/>
          <a:stretch>
            <a:fillRect/>
          </a:stretch>
        </p:blipFill>
        <p:spPr bwMode="auto">
          <a:xfrm>
            <a:off x="228600" y="1295400"/>
            <a:ext cx="2981739" cy="3810000"/>
          </a:xfrm>
          <a:prstGeom prst="rect">
            <a:avLst/>
          </a:prstGeom>
          <a:noFill/>
        </p:spPr>
      </p:pic>
      <p:sp>
        <p:nvSpPr>
          <p:cNvPr id="4" name="Rectangle 3"/>
          <p:cNvSpPr/>
          <p:nvPr/>
        </p:nvSpPr>
        <p:spPr>
          <a:xfrm>
            <a:off x="3352800" y="2057400"/>
            <a:ext cx="2705549" cy="461665"/>
          </a:xfrm>
          <a:prstGeom prst="rect">
            <a:avLst/>
          </a:prstGeom>
        </p:spPr>
        <p:txBody>
          <a:bodyPr wrap="none">
            <a:spAutoFit/>
          </a:bodyPr>
          <a:lstStyle/>
          <a:p>
            <a:r>
              <a:rPr lang="en-US" sz="2400" dirty="0">
                <a:solidFill>
                  <a:srgbClr val="04617B"/>
                </a:solidFill>
              </a:rPr>
              <a:t>Tacitus (56-117 AD)</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914400"/>
            <a:ext cx="8382000" cy="3970318"/>
          </a:xfrm>
          <a:prstGeom prst="rect">
            <a:avLst/>
          </a:prstGeom>
        </p:spPr>
        <p:txBody>
          <a:bodyPr wrap="square">
            <a:spAutoFit/>
          </a:bodyPr>
          <a:lstStyle/>
          <a:p>
            <a:r>
              <a:rPr lang="lv-LV" sz="2800" dirty="0" smtClean="0"/>
              <a:t>Rezultātā, lai tiktu vaļā no ziņojuma, Nērons uzvēla vainu un visizsmalcinātākās mocības grupai,</a:t>
            </a:r>
            <a:r>
              <a:rPr lang="lv-LV" sz="2800" dirty="0">
                <a:solidFill>
                  <a:prstClr val="black"/>
                </a:solidFill>
              </a:rPr>
              <a:t> </a:t>
            </a:r>
            <a:r>
              <a:rPr lang="lv-LV" sz="2800" dirty="0" smtClean="0">
                <a:solidFill>
                  <a:prstClr val="black"/>
                </a:solidFill>
              </a:rPr>
              <a:t>kuru pūlis </a:t>
            </a:r>
            <a:r>
              <a:rPr lang="lv-LV" sz="2800" dirty="0">
                <a:solidFill>
                  <a:prstClr val="black"/>
                </a:solidFill>
              </a:rPr>
              <a:t>sauca par </a:t>
            </a:r>
            <a:r>
              <a:rPr lang="lv-LV" sz="2800" dirty="0" smtClean="0">
                <a:solidFill>
                  <a:prstClr val="black"/>
                </a:solidFill>
              </a:rPr>
              <a:t>kristiešiem, </a:t>
            </a:r>
            <a:r>
              <a:rPr lang="lv-LV" sz="2800" dirty="0" smtClean="0"/>
              <a:t>un kuru citi ienīda viņu negantību dēļ. «Christus» [Kristus], kas ir šī vārda [kristietības] pirmavots, cieta visaugstāko sodu no kāda no mūsu prokurātoriem, Poncija Pilāta, </a:t>
            </a:r>
            <a:r>
              <a:rPr lang="lv-LV" sz="2800" dirty="0"/>
              <a:t>Tibērija valdīšanas </a:t>
            </a:r>
            <a:r>
              <a:rPr lang="lv-LV" sz="2800" dirty="0" smtClean="0"/>
              <a:t>laikā. Šī ļoti nepakļāvīgā māņticība, tādējādi pagaidām iegrožota, atkal izlauzās ne tikai Jūdejā</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dirty="0" smtClean="0"/>
              <a:t>Suetoni</a:t>
            </a:r>
            <a:r>
              <a:rPr lang="lv-LV" dirty="0" smtClean="0"/>
              <a:t>j</a:t>
            </a:r>
            <a:r>
              <a:rPr lang="en-US" dirty="0" smtClean="0"/>
              <a:t>s (</a:t>
            </a:r>
            <a:r>
              <a:rPr lang="lv-LV" dirty="0" smtClean="0"/>
              <a:t>m.ē. </a:t>
            </a:r>
            <a:r>
              <a:rPr lang="en-US" dirty="0" smtClean="0"/>
              <a:t>69-130</a:t>
            </a:r>
            <a:r>
              <a:rPr lang="lv-LV" dirty="0" smtClean="0"/>
              <a:t>.g.</a:t>
            </a:r>
            <a:r>
              <a:rPr lang="en-US" dirty="0" smtClean="0"/>
              <a:t>)</a:t>
            </a:r>
            <a:endParaRPr lang="en-US" dirty="0"/>
          </a:p>
        </p:txBody>
      </p:sp>
      <p:sp>
        <p:nvSpPr>
          <p:cNvPr id="3" name="Content Placeholder 2"/>
          <p:cNvSpPr>
            <a:spLocks noGrp="1"/>
          </p:cNvSpPr>
          <p:nvPr>
            <p:ph idx="1"/>
          </p:nvPr>
        </p:nvSpPr>
        <p:spPr>
          <a:xfrm>
            <a:off x="457200" y="2468880"/>
            <a:ext cx="8229600" cy="4389120"/>
          </a:xfrm>
        </p:spPr>
        <p:txBody>
          <a:bodyPr>
            <a:normAutofit/>
          </a:bodyPr>
          <a:lstStyle/>
          <a:p>
            <a:r>
              <a:rPr lang="lv-LV" dirty="0" smtClean="0"/>
              <a:t>Rakstīja, ka bija vīrietis vārdā «Chrestus» (Kristus), kas dzīvoja pirmajā gadsimtā.</a:t>
            </a:r>
            <a:endParaRPr lang="en-US" dirty="0" smtClean="0"/>
          </a:p>
          <a:p>
            <a:r>
              <a:rPr lang="lv-LV" dirty="0" smtClean="0"/>
              <a:t>«Tādēļ, ka Romas jūdi radīja pastāvīgus nemierus, ko provocēja Chrestus, [Klaudijs] izraidīja viņus no pilsētas.»</a:t>
            </a:r>
            <a:endParaRPr lang="en-US" dirty="0" smtClean="0"/>
          </a:p>
        </p:txBody>
      </p:sp>
      <p:sp>
        <p:nvSpPr>
          <p:cNvPr id="4" name="Rectangle 3"/>
          <p:cNvSpPr/>
          <p:nvPr/>
        </p:nvSpPr>
        <p:spPr>
          <a:xfrm>
            <a:off x="426010" y="1748135"/>
            <a:ext cx="3231590" cy="461665"/>
          </a:xfrm>
          <a:prstGeom prst="rect">
            <a:avLst/>
          </a:prstGeom>
        </p:spPr>
        <p:txBody>
          <a:bodyPr wrap="none">
            <a:spAutoFit/>
          </a:bodyPr>
          <a:lstStyle/>
          <a:p>
            <a:r>
              <a:rPr lang="en-US" sz="2400" dirty="0">
                <a:solidFill>
                  <a:srgbClr val="04617B"/>
                </a:solidFill>
              </a:rPr>
              <a:t>Suetonius (</a:t>
            </a:r>
            <a:r>
              <a:rPr lang="en-US" sz="2400" dirty="0" smtClean="0">
                <a:solidFill>
                  <a:srgbClr val="04617B"/>
                </a:solidFill>
              </a:rPr>
              <a:t>69-130 </a:t>
            </a:r>
            <a:r>
              <a:rPr lang="en-US" sz="2400" dirty="0">
                <a:solidFill>
                  <a:srgbClr val="04617B"/>
                </a:solidFill>
              </a:rPr>
              <a:t>AD)</a:t>
            </a:r>
            <a:endParaRPr lang="lv-LV" sz="2400" dirty="0">
              <a:solidFill>
                <a:srgbClr val="04617B"/>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0" y="704088"/>
            <a:ext cx="6477000" cy="1143000"/>
          </a:xfrm>
        </p:spPr>
        <p:txBody>
          <a:bodyPr>
            <a:normAutofit/>
          </a:bodyPr>
          <a:lstStyle/>
          <a:p>
            <a:r>
              <a:rPr lang="en-US" sz="4000" dirty="0" smtClean="0"/>
              <a:t>Flavi</a:t>
            </a:r>
            <a:r>
              <a:rPr lang="lv-LV" sz="4000" dirty="0" smtClean="0"/>
              <a:t>js Josefs</a:t>
            </a:r>
            <a:r>
              <a:rPr lang="en-US" sz="4000" dirty="0" smtClean="0"/>
              <a:t> (</a:t>
            </a:r>
            <a:r>
              <a:rPr lang="lv-LV" sz="4000" dirty="0" smtClean="0"/>
              <a:t>m.ē. </a:t>
            </a:r>
            <a:r>
              <a:rPr lang="en-US" sz="4000" dirty="0" smtClean="0"/>
              <a:t>37–100</a:t>
            </a:r>
            <a:r>
              <a:rPr lang="lv-LV" sz="4000" dirty="0" smtClean="0"/>
              <a:t>.g.</a:t>
            </a:r>
            <a:r>
              <a:rPr lang="en-US" sz="4000" dirty="0" smtClean="0"/>
              <a:t>)</a:t>
            </a:r>
            <a:endParaRPr lang="en-US" sz="4000" dirty="0"/>
          </a:p>
        </p:txBody>
      </p:sp>
      <p:sp>
        <p:nvSpPr>
          <p:cNvPr id="3" name="Content Placeholder 2"/>
          <p:cNvSpPr>
            <a:spLocks noGrp="1"/>
          </p:cNvSpPr>
          <p:nvPr>
            <p:ph idx="1"/>
          </p:nvPr>
        </p:nvSpPr>
        <p:spPr>
          <a:xfrm>
            <a:off x="457200" y="3352800"/>
            <a:ext cx="8229600" cy="3429000"/>
          </a:xfrm>
        </p:spPr>
        <p:txBody>
          <a:bodyPr>
            <a:normAutofit/>
          </a:bodyPr>
          <a:lstStyle/>
          <a:p>
            <a:r>
              <a:rPr lang="lv-LV" dirty="0" smtClean="0"/>
              <a:t>«Ap šo laiku bija kāds Jēzus, gudrs cilvēks (ja tas būtu likumīgi saukt viņu par cilvēku). Jo viņš bija tāds, kas izdarīja pārsteidzošus varoņdarbus… Viņš bija Kristus… viņš parādījās tiem atkal dzīvs trešajā dienā, kā dievišķīgie pravieši to bija pareģojuši, un vēl desmit tūkstošus citu brīnišķīgu lietu par viņu» </a:t>
            </a:r>
            <a:r>
              <a:rPr lang="en-US" dirty="0" smtClean="0"/>
              <a:t> (</a:t>
            </a:r>
            <a:r>
              <a:rPr lang="lv-LV" dirty="0" smtClean="0"/>
              <a:t>Senlietas </a:t>
            </a:r>
            <a:r>
              <a:rPr lang="en-US" dirty="0" smtClean="0"/>
              <a:t>18: 3)</a:t>
            </a:r>
            <a:r>
              <a:rPr lang="lv-LV" dirty="0" smtClean="0"/>
              <a:t>.</a:t>
            </a:r>
            <a:endParaRPr lang="en-US" dirty="0"/>
          </a:p>
        </p:txBody>
      </p:sp>
      <p:pic>
        <p:nvPicPr>
          <p:cNvPr id="53250" name="Picture 2" descr="http://upload.wikimedia.org/wikipedia/commons/thumb/d/d7/Josephusbust.jpg/220px-Josephusbust.jpg"/>
          <p:cNvPicPr>
            <a:picLocks noChangeAspect="1" noChangeArrowheads="1"/>
          </p:cNvPicPr>
          <p:nvPr/>
        </p:nvPicPr>
        <p:blipFill>
          <a:blip r:embed="rId3" cstate="print"/>
          <a:srcRect/>
          <a:stretch>
            <a:fillRect/>
          </a:stretch>
        </p:blipFill>
        <p:spPr bwMode="auto">
          <a:xfrm>
            <a:off x="190500" y="66674"/>
            <a:ext cx="2095500" cy="3133726"/>
          </a:xfrm>
          <a:prstGeom prst="rect">
            <a:avLst/>
          </a:prstGeom>
          <a:noFill/>
        </p:spPr>
      </p:pic>
      <p:sp>
        <p:nvSpPr>
          <p:cNvPr id="4" name="Rectangle 3"/>
          <p:cNvSpPr/>
          <p:nvPr/>
        </p:nvSpPr>
        <p:spPr>
          <a:xfrm>
            <a:off x="2438400" y="2133600"/>
            <a:ext cx="4073295" cy="461665"/>
          </a:xfrm>
          <a:prstGeom prst="rect">
            <a:avLst/>
          </a:prstGeom>
        </p:spPr>
        <p:txBody>
          <a:bodyPr wrap="none">
            <a:spAutoFit/>
          </a:bodyPr>
          <a:lstStyle/>
          <a:p>
            <a:r>
              <a:rPr lang="en-US" sz="2400" dirty="0">
                <a:solidFill>
                  <a:srgbClr val="04617B"/>
                </a:solidFill>
              </a:rPr>
              <a:t>Flavius Josephus (</a:t>
            </a:r>
            <a:r>
              <a:rPr lang="en-US" sz="2400" dirty="0" smtClean="0">
                <a:solidFill>
                  <a:srgbClr val="04617B"/>
                </a:solidFill>
              </a:rPr>
              <a:t>37</a:t>
            </a:r>
            <a:r>
              <a:rPr lang="lv-LV" sz="2400" dirty="0" smtClean="0">
                <a:solidFill>
                  <a:srgbClr val="04617B"/>
                </a:solidFill>
              </a:rPr>
              <a:t>-</a:t>
            </a:r>
            <a:r>
              <a:rPr lang="en-US" sz="2400" dirty="0" smtClean="0">
                <a:solidFill>
                  <a:srgbClr val="04617B"/>
                </a:solidFill>
              </a:rPr>
              <a:t>100 </a:t>
            </a:r>
            <a:r>
              <a:rPr lang="en-US" sz="2400" dirty="0">
                <a:solidFill>
                  <a:srgbClr val="04617B"/>
                </a:solidFill>
              </a:rPr>
              <a:t>AD)</a:t>
            </a:r>
            <a:endParaRPr lang="lv-LV" sz="2400" dirty="0">
              <a:solidFill>
                <a:srgbClr val="04617B"/>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lv-LV" dirty="0" smtClean="0"/>
              <a:t>Alternatīvs tulkojums</a:t>
            </a:r>
            <a:endParaRPr lang="en-US" dirty="0"/>
          </a:p>
        </p:txBody>
      </p:sp>
      <p:sp>
        <p:nvSpPr>
          <p:cNvPr id="3" name="Content Placeholder 2"/>
          <p:cNvSpPr>
            <a:spLocks noGrp="1"/>
          </p:cNvSpPr>
          <p:nvPr>
            <p:ph idx="1"/>
          </p:nvPr>
        </p:nvSpPr>
        <p:spPr>
          <a:xfrm>
            <a:off x="457200" y="2392680"/>
            <a:ext cx="8229600" cy="4389120"/>
          </a:xfrm>
        </p:spPr>
        <p:txBody>
          <a:bodyPr>
            <a:normAutofit/>
          </a:bodyPr>
          <a:lstStyle/>
          <a:p>
            <a:r>
              <a:rPr lang="lv-LV" dirty="0" smtClean="0"/>
              <a:t>Šajā laikā bija gudrais vārdā Jēzus. Viņa uzvedība bija laba un [viņš] bija pazīstams kā tikumīgs cilvēks. Un daudzi cilvēki no jūdu vidus un citām tautām kļuva par viņa mācekļiem. Pilāts viņu nodeva krustā sišanai un nāvei.</a:t>
            </a:r>
            <a:r>
              <a:rPr lang="en-US" dirty="0" smtClean="0"/>
              <a:t>..</a:t>
            </a:r>
            <a:r>
              <a:rPr lang="lv-LV" dirty="0" smtClean="0"/>
              <a:t> Viņi ziņoja, ka viņš bija parādījies viņiem trīs dienas pēc savas krustā sišanas, un ka viņš bija dzīvs; tātad viņš, iespējams, bija Mesija, par ko pravieši ir stāstījuši brīnumus.</a:t>
            </a:r>
            <a:endParaRPr lang="en-US" dirty="0"/>
          </a:p>
        </p:txBody>
      </p:sp>
      <p:sp>
        <p:nvSpPr>
          <p:cNvPr id="4" name="Rectangle 3"/>
          <p:cNvSpPr/>
          <p:nvPr/>
        </p:nvSpPr>
        <p:spPr>
          <a:xfrm>
            <a:off x="381000" y="1671935"/>
            <a:ext cx="3457741" cy="461665"/>
          </a:xfrm>
          <a:prstGeom prst="rect">
            <a:avLst/>
          </a:prstGeom>
        </p:spPr>
        <p:txBody>
          <a:bodyPr wrap="none">
            <a:spAutoFit/>
          </a:bodyPr>
          <a:lstStyle/>
          <a:p>
            <a:r>
              <a:rPr lang="lv-LV" sz="2400" dirty="0">
                <a:solidFill>
                  <a:srgbClr val="04617B"/>
                </a:solidFill>
              </a:rPr>
              <a:t>An </a:t>
            </a:r>
            <a:r>
              <a:rPr lang="en-US" sz="2400" dirty="0">
                <a:solidFill>
                  <a:srgbClr val="04617B"/>
                </a:solidFill>
              </a:rPr>
              <a:t>Alternate Translation</a:t>
            </a:r>
            <a:endParaRPr lang="lv-LV" sz="2400" dirty="0">
              <a:solidFill>
                <a:srgbClr val="04617B"/>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2586</TotalTime>
  <Words>1130</Words>
  <Application>Microsoft Office PowerPoint</Application>
  <PresentationFormat>On-screen Show (4:3)</PresentationFormat>
  <Paragraphs>73</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 Vēsturiskais Jēzus</vt:lpstr>
      <vt:lpstr>Bībele nav vienīgais pierādījumu avots Jēzus eksistencei</vt:lpstr>
      <vt:lpstr>Nopietns apsvērums</vt:lpstr>
      <vt:lpstr>Džons P. Meijers</vt:lpstr>
      <vt:lpstr>Tacits (m.ē. 56-117.g.)</vt:lpstr>
      <vt:lpstr>PowerPoint Presentation</vt:lpstr>
      <vt:lpstr>Suetonijs (m.ē. 69-130.g.)</vt:lpstr>
      <vt:lpstr>Flavijs Josefs (m.ē. 37–100.g.)</vt:lpstr>
      <vt:lpstr>Alternatīvs tulkojums</vt:lpstr>
      <vt:lpstr>Otrās personas atsauce</vt:lpstr>
      <vt:lpstr>Plīnijs Jaunākais (m.ē. 61-112.g.)</vt:lpstr>
      <vt:lpstr>PowerPoint Presentation</vt:lpstr>
      <vt:lpstr>PowerPoint Presentation</vt:lpstr>
      <vt:lpstr>Imperatora Adriāna vēstule Āzijas prokonsulam Minušijam Fundanam</vt:lpstr>
      <vt:lpstr>Imperators tālāk skaidroja</vt:lpstr>
      <vt:lpstr>Babiloniešu Talmuds</vt:lpstr>
      <vt:lpstr>PowerPoint Presentation</vt:lpstr>
      <vt:lpstr>Iegravējums, kas atrasts Portugālē</vt:lpstr>
      <vt:lpstr>Tulkojums</vt:lpstr>
      <vt:lpstr>Kopsavilkums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Jesus</dc:title>
  <dc:creator>Valued Customer</dc:creator>
  <cp:lastModifiedBy>sarmite</cp:lastModifiedBy>
  <cp:revision>161</cp:revision>
  <dcterms:created xsi:type="dcterms:W3CDTF">2011-01-26T17:36:02Z</dcterms:created>
  <dcterms:modified xsi:type="dcterms:W3CDTF">2011-07-27T15:43:18Z</dcterms:modified>
</cp:coreProperties>
</file>